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Point" charset="1" panose="00000000000000000000"/>
      <p:regular r:id="rId36"/>
    </p:embeddedFont>
    <p:embeddedFont>
      <p:font typeface="Jura Bold" charset="1" panose="000008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3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3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png" Type="http://schemas.openxmlformats.org/officeDocument/2006/relationships/image"/><Relationship Id="rId15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5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jpeg" Type="http://schemas.openxmlformats.org/officeDocument/2006/relationships/image"/><Relationship Id="rId7" Target="../media/VAG6eMoHtLM.mp4" Type="http://schemas.openxmlformats.org/officeDocument/2006/relationships/video"/><Relationship Id="rId8" Target="../media/VAG6eMoHtLM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9.jpeg" Type="http://schemas.openxmlformats.org/officeDocument/2006/relationships/image"/><Relationship Id="rId7" Target="../media/VAG6eJr8_5I.mp4" Type="http://schemas.openxmlformats.org/officeDocument/2006/relationships/video"/><Relationship Id="rId8" Target="../media/VAG6eJr8_5I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0.jpeg" Type="http://schemas.openxmlformats.org/officeDocument/2006/relationships/image"/><Relationship Id="rId7" Target="../media/VAG6eNzGr3E.mp4" Type="http://schemas.openxmlformats.org/officeDocument/2006/relationships/video"/><Relationship Id="rId8" Target="../media/VAG6eNzGr3E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36037" y="2689108"/>
            <a:ext cx="14194572" cy="4680146"/>
            <a:chOff x="0" y="0"/>
            <a:chExt cx="3738488" cy="12326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88" cy="1232631"/>
            </a:xfrm>
            <a:custGeom>
              <a:avLst/>
              <a:gdLst/>
              <a:ahLst/>
              <a:cxnLst/>
              <a:rect r="r" b="b" t="t" l="l"/>
              <a:pathLst>
                <a:path h="1232631" w="3738488">
                  <a:moveTo>
                    <a:pt x="0" y="0"/>
                  </a:moveTo>
                  <a:lnTo>
                    <a:pt x="3738488" y="0"/>
                  </a:lnTo>
                  <a:lnTo>
                    <a:pt x="3738488" y="1232631"/>
                  </a:lnTo>
                  <a:lnTo>
                    <a:pt x="0" y="12326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2563E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38488" cy="1270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6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61356" y="2509801"/>
            <a:ext cx="12943934" cy="441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7"/>
              </a:lnSpc>
            </a:pPr>
            <a:r>
              <a:rPr lang="en-US" sz="8998" spc="98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“</a:t>
            </a:r>
            <a:r>
              <a:rPr lang="en-US" sz="8998" spc="98">
                <a:solidFill>
                  <a:srgbClr val="E3A033"/>
                </a:solidFill>
                <a:latin typeface="Point"/>
                <a:ea typeface="Point"/>
                <a:cs typeface="Point"/>
                <a:sym typeface="Point"/>
              </a:rPr>
              <a:t>GEMVIRT</a:t>
            </a:r>
            <a:r>
              <a:rPr lang="en-US" sz="8998" spc="98">
                <a:solidFill>
                  <a:srgbClr val="000000"/>
                </a:solidFill>
                <a:latin typeface="Point"/>
                <a:ea typeface="Point"/>
                <a:cs typeface="Point"/>
                <a:sym typeface="Point"/>
              </a:rPr>
              <a:t> </a:t>
            </a:r>
            <a:r>
              <a:rPr lang="en-US" sz="8998" spc="98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GESTIÓN DE EVENTOS CITT Y MEMORIAS DIGITALES”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25326">
            <a:off x="16305188" y="7550679"/>
            <a:ext cx="1631188" cy="2638270"/>
          </a:xfrm>
          <a:custGeom>
            <a:avLst/>
            <a:gdLst/>
            <a:ahLst/>
            <a:cxnLst/>
            <a:rect r="r" b="b" t="t" l="l"/>
            <a:pathLst>
              <a:path h="2638270" w="1631188">
                <a:moveTo>
                  <a:pt x="0" y="0"/>
                </a:moveTo>
                <a:lnTo>
                  <a:pt x="1631188" y="0"/>
                </a:lnTo>
                <a:lnTo>
                  <a:pt x="1631188" y="2638270"/>
                </a:lnTo>
                <a:lnTo>
                  <a:pt x="0" y="2638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58045">
            <a:off x="8197868" y="1419427"/>
            <a:ext cx="1670911" cy="1613188"/>
          </a:xfrm>
          <a:custGeom>
            <a:avLst/>
            <a:gdLst/>
            <a:ahLst/>
            <a:cxnLst/>
            <a:rect r="r" b="b" t="t" l="l"/>
            <a:pathLst>
              <a:path h="1613188" w="1670911">
                <a:moveTo>
                  <a:pt x="0" y="0"/>
                </a:moveTo>
                <a:lnTo>
                  <a:pt x="1670910" y="0"/>
                </a:lnTo>
                <a:lnTo>
                  <a:pt x="1670910" y="1613188"/>
                </a:lnTo>
                <a:lnTo>
                  <a:pt x="0" y="1613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12589" y="8051652"/>
            <a:ext cx="5462822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24"/>
              </a:lnSpc>
            </a:pPr>
            <a:r>
              <a:rPr lang="en-US" b="true" sz="2499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Docente: Rodrigo Álvarez Perelló</a:t>
            </a:r>
          </a:p>
          <a:p>
            <a:pPr algn="r">
              <a:lnSpc>
                <a:spcPts val="2924"/>
              </a:lnSpc>
            </a:pPr>
            <a:r>
              <a:rPr lang="en-US" b="true" sz="2499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Alumnos: Ricardo Uribe                </a:t>
            </a:r>
          </a:p>
          <a:p>
            <a:pPr algn="r">
              <a:lnSpc>
                <a:spcPts val="2924"/>
              </a:lnSpc>
            </a:pPr>
            <a:r>
              <a:rPr lang="en-US" b="true" sz="2499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Felipe Diaz   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68085" y="9832827"/>
            <a:ext cx="515183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24"/>
              </a:lnSpc>
            </a:pPr>
            <a:r>
              <a:rPr lang="en-US" b="true" sz="2499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Duoc UC Sede San Bernardo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8676" y="11545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1"/>
                </a:lnTo>
                <a:lnTo>
                  <a:pt x="0" y="2430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7194" y="394165"/>
            <a:ext cx="16742630" cy="3031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2"/>
              </a:lnSpc>
            </a:pPr>
            <a:r>
              <a:rPr lang="en-US" sz="8822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ARQUITECTURA Y STACK TECNOLÓGICO</a:t>
            </a:r>
          </a:p>
          <a:p>
            <a:pPr algn="ctr">
              <a:lnSpc>
                <a:spcPts val="10322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57263" y="3425806"/>
            <a:ext cx="3503039" cy="2405701"/>
          </a:xfrm>
          <a:custGeom>
            <a:avLst/>
            <a:gdLst/>
            <a:ahLst/>
            <a:cxnLst/>
            <a:rect r="r" b="b" t="t" l="l"/>
            <a:pathLst>
              <a:path h="2405701" w="3503039">
                <a:moveTo>
                  <a:pt x="0" y="0"/>
                </a:moveTo>
                <a:lnTo>
                  <a:pt x="3503039" y="0"/>
                </a:lnTo>
                <a:lnTo>
                  <a:pt x="3503039" y="2405701"/>
                </a:lnTo>
                <a:lnTo>
                  <a:pt x="0" y="2405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610" t="-40623" r="-56799" b="-16938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4021008" y="2936017"/>
            <a:ext cx="9575001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Freeform 6" id="6"/>
          <p:cNvSpPr/>
          <p:nvPr/>
        </p:nvSpPr>
        <p:spPr>
          <a:xfrm flipH="false" flipV="false" rot="-193497">
            <a:off x="16834234" y="1261377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2"/>
                </a:lnTo>
                <a:lnTo>
                  <a:pt x="0" y="1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67203" y="5831507"/>
            <a:ext cx="2083158" cy="2314620"/>
          </a:xfrm>
          <a:custGeom>
            <a:avLst/>
            <a:gdLst/>
            <a:ahLst/>
            <a:cxnLst/>
            <a:rect r="r" b="b" t="t" l="l"/>
            <a:pathLst>
              <a:path h="2314620" w="2083158">
                <a:moveTo>
                  <a:pt x="0" y="0"/>
                </a:moveTo>
                <a:lnTo>
                  <a:pt x="2083158" y="0"/>
                </a:lnTo>
                <a:lnTo>
                  <a:pt x="2083158" y="2314620"/>
                </a:lnTo>
                <a:lnTo>
                  <a:pt x="0" y="23146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08509" y="4094528"/>
            <a:ext cx="8938500" cy="4150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6"/>
              </a:lnSpc>
            </a:pPr>
            <a:r>
              <a:rPr lang="en-US" b="true" sz="4200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Back-end:</a:t>
            </a:r>
          </a:p>
          <a:p>
            <a:pPr algn="ctr">
              <a:lnSpc>
                <a:spcPts val="6636"/>
              </a:lnSpc>
            </a:pPr>
            <a:r>
              <a:rPr lang="en-US" b="true" sz="4200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Python Django Framework + Rest Framework</a:t>
            </a:r>
          </a:p>
          <a:p>
            <a:pPr algn="ctr">
              <a:lnSpc>
                <a:spcPts val="6636"/>
              </a:lnSpc>
            </a:pPr>
            <a:r>
              <a:rPr lang="en-US" b="true" sz="4200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PostgreSQL Database</a:t>
            </a:r>
          </a:p>
          <a:p>
            <a:pPr algn="ctr">
              <a:lnSpc>
                <a:spcPts val="6636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497">
            <a:off x="16834234" y="1261377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2"/>
                </a:lnTo>
                <a:lnTo>
                  <a:pt x="0" y="1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7474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1"/>
                </a:lnTo>
                <a:lnTo>
                  <a:pt x="0" y="24302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1530" y="5048895"/>
            <a:ext cx="607191" cy="607191"/>
          </a:xfrm>
          <a:custGeom>
            <a:avLst/>
            <a:gdLst/>
            <a:ahLst/>
            <a:cxnLst/>
            <a:rect r="r" b="b" t="t" l="l"/>
            <a:pathLst>
              <a:path h="607191" w="607191">
                <a:moveTo>
                  <a:pt x="0" y="0"/>
                </a:moveTo>
                <a:lnTo>
                  <a:pt x="607191" y="0"/>
                </a:lnTo>
                <a:lnTo>
                  <a:pt x="607191" y="607191"/>
                </a:lnTo>
                <a:lnTo>
                  <a:pt x="0" y="6071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18496" y="4158813"/>
            <a:ext cx="3089477" cy="2569914"/>
            <a:chOff x="0" y="0"/>
            <a:chExt cx="813689" cy="6768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3689" cy="676850"/>
            </a:xfrm>
            <a:custGeom>
              <a:avLst/>
              <a:gdLst/>
              <a:ahLst/>
              <a:cxnLst/>
              <a:rect r="r" b="b" t="t" l="l"/>
              <a:pathLst>
                <a:path h="676850" w="813689">
                  <a:moveTo>
                    <a:pt x="127801" y="0"/>
                  </a:moveTo>
                  <a:lnTo>
                    <a:pt x="685888" y="0"/>
                  </a:lnTo>
                  <a:cubicBezTo>
                    <a:pt x="719783" y="0"/>
                    <a:pt x="752290" y="13465"/>
                    <a:pt x="776257" y="37432"/>
                  </a:cubicBezTo>
                  <a:cubicBezTo>
                    <a:pt x="800225" y="61399"/>
                    <a:pt x="813689" y="93906"/>
                    <a:pt x="813689" y="127801"/>
                  </a:cubicBezTo>
                  <a:lnTo>
                    <a:pt x="813689" y="549049"/>
                  </a:lnTo>
                  <a:cubicBezTo>
                    <a:pt x="813689" y="582944"/>
                    <a:pt x="800225" y="615450"/>
                    <a:pt x="776257" y="639418"/>
                  </a:cubicBezTo>
                  <a:cubicBezTo>
                    <a:pt x="752290" y="663385"/>
                    <a:pt x="719783" y="676850"/>
                    <a:pt x="685888" y="676850"/>
                  </a:cubicBezTo>
                  <a:lnTo>
                    <a:pt x="127801" y="676850"/>
                  </a:lnTo>
                  <a:cubicBezTo>
                    <a:pt x="93906" y="676850"/>
                    <a:pt x="61399" y="663385"/>
                    <a:pt x="37432" y="639418"/>
                  </a:cubicBezTo>
                  <a:cubicBezTo>
                    <a:pt x="13465" y="615450"/>
                    <a:pt x="0" y="582944"/>
                    <a:pt x="0" y="549049"/>
                  </a:cubicBezTo>
                  <a:lnTo>
                    <a:pt x="0" y="127801"/>
                  </a:lnTo>
                  <a:cubicBezTo>
                    <a:pt x="0" y="93906"/>
                    <a:pt x="13465" y="61399"/>
                    <a:pt x="37432" y="37432"/>
                  </a:cubicBezTo>
                  <a:cubicBezTo>
                    <a:pt x="61399" y="13465"/>
                    <a:pt x="93906" y="0"/>
                    <a:pt x="1278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2563EB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3689" cy="714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886625" y="5789667"/>
            <a:ext cx="1420345" cy="481142"/>
          </a:xfrm>
          <a:custGeom>
            <a:avLst/>
            <a:gdLst/>
            <a:ahLst/>
            <a:cxnLst/>
            <a:rect r="r" b="b" t="t" l="l"/>
            <a:pathLst>
              <a:path h="481142" w="1420345">
                <a:moveTo>
                  <a:pt x="0" y="0"/>
                </a:moveTo>
                <a:lnTo>
                  <a:pt x="1420345" y="0"/>
                </a:lnTo>
                <a:lnTo>
                  <a:pt x="1420345" y="481142"/>
                </a:lnTo>
                <a:lnTo>
                  <a:pt x="0" y="4811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39132" y="5621867"/>
            <a:ext cx="816742" cy="816742"/>
          </a:xfrm>
          <a:custGeom>
            <a:avLst/>
            <a:gdLst/>
            <a:ahLst/>
            <a:cxnLst/>
            <a:rect r="r" b="b" t="t" l="l"/>
            <a:pathLst>
              <a:path h="816742" w="816742">
                <a:moveTo>
                  <a:pt x="0" y="0"/>
                </a:moveTo>
                <a:lnTo>
                  <a:pt x="816743" y="0"/>
                </a:lnTo>
                <a:lnTo>
                  <a:pt x="816743" y="816742"/>
                </a:lnTo>
                <a:lnTo>
                  <a:pt x="0" y="8167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67476" y="3700223"/>
            <a:ext cx="1221939" cy="1357710"/>
          </a:xfrm>
          <a:custGeom>
            <a:avLst/>
            <a:gdLst/>
            <a:ahLst/>
            <a:cxnLst/>
            <a:rect r="r" b="b" t="t" l="l"/>
            <a:pathLst>
              <a:path h="1357710" w="1221939">
                <a:moveTo>
                  <a:pt x="0" y="0"/>
                </a:moveTo>
                <a:lnTo>
                  <a:pt x="1221939" y="0"/>
                </a:lnTo>
                <a:lnTo>
                  <a:pt x="1221939" y="1357710"/>
                </a:lnTo>
                <a:lnTo>
                  <a:pt x="0" y="13577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468877" y="4158813"/>
            <a:ext cx="3216785" cy="2569914"/>
            <a:chOff x="0" y="0"/>
            <a:chExt cx="847219" cy="6768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47219" cy="676850"/>
            </a:xfrm>
            <a:custGeom>
              <a:avLst/>
              <a:gdLst/>
              <a:ahLst/>
              <a:cxnLst/>
              <a:rect r="r" b="b" t="t" l="l"/>
              <a:pathLst>
                <a:path h="676850" w="847219">
                  <a:moveTo>
                    <a:pt x="122743" y="0"/>
                  </a:moveTo>
                  <a:lnTo>
                    <a:pt x="724476" y="0"/>
                  </a:lnTo>
                  <a:cubicBezTo>
                    <a:pt x="757029" y="0"/>
                    <a:pt x="788250" y="12932"/>
                    <a:pt x="811268" y="35951"/>
                  </a:cubicBezTo>
                  <a:cubicBezTo>
                    <a:pt x="834287" y="58969"/>
                    <a:pt x="847219" y="90190"/>
                    <a:pt x="847219" y="122743"/>
                  </a:cubicBezTo>
                  <a:lnTo>
                    <a:pt x="847219" y="554107"/>
                  </a:lnTo>
                  <a:cubicBezTo>
                    <a:pt x="847219" y="586660"/>
                    <a:pt x="834287" y="617880"/>
                    <a:pt x="811268" y="640899"/>
                  </a:cubicBezTo>
                  <a:cubicBezTo>
                    <a:pt x="788250" y="663918"/>
                    <a:pt x="757029" y="676850"/>
                    <a:pt x="724476" y="676850"/>
                  </a:cubicBezTo>
                  <a:lnTo>
                    <a:pt x="122743" y="676850"/>
                  </a:lnTo>
                  <a:cubicBezTo>
                    <a:pt x="90190" y="676850"/>
                    <a:pt x="58969" y="663918"/>
                    <a:pt x="35951" y="640899"/>
                  </a:cubicBezTo>
                  <a:cubicBezTo>
                    <a:pt x="12932" y="617880"/>
                    <a:pt x="0" y="586660"/>
                    <a:pt x="0" y="554107"/>
                  </a:cubicBezTo>
                  <a:lnTo>
                    <a:pt x="0" y="122743"/>
                  </a:lnTo>
                  <a:cubicBezTo>
                    <a:pt x="0" y="90190"/>
                    <a:pt x="12932" y="58969"/>
                    <a:pt x="35951" y="35951"/>
                  </a:cubicBezTo>
                  <a:cubicBezTo>
                    <a:pt x="58969" y="12932"/>
                    <a:pt x="90190" y="0"/>
                    <a:pt x="1227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2563EB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47219" cy="714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314284" y="6074779"/>
            <a:ext cx="1473758" cy="1105319"/>
          </a:xfrm>
          <a:custGeom>
            <a:avLst/>
            <a:gdLst/>
            <a:ahLst/>
            <a:cxnLst/>
            <a:rect r="r" b="b" t="t" l="l"/>
            <a:pathLst>
              <a:path h="1105319" w="1473758">
                <a:moveTo>
                  <a:pt x="0" y="0"/>
                </a:moveTo>
                <a:lnTo>
                  <a:pt x="1473758" y="0"/>
                </a:lnTo>
                <a:lnTo>
                  <a:pt x="1473758" y="1105319"/>
                </a:lnTo>
                <a:lnTo>
                  <a:pt x="0" y="11053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440752" y="5857457"/>
            <a:ext cx="1268691" cy="871270"/>
          </a:xfrm>
          <a:custGeom>
            <a:avLst/>
            <a:gdLst/>
            <a:ahLst/>
            <a:cxnLst/>
            <a:rect r="r" b="b" t="t" l="l"/>
            <a:pathLst>
              <a:path h="871270" w="1268691">
                <a:moveTo>
                  <a:pt x="0" y="0"/>
                </a:moveTo>
                <a:lnTo>
                  <a:pt x="1268691" y="0"/>
                </a:lnTo>
                <a:lnTo>
                  <a:pt x="1268691" y="871270"/>
                </a:lnTo>
                <a:lnTo>
                  <a:pt x="0" y="8712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9610" t="-40623" r="-56799" b="-16938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446567" y="4158813"/>
            <a:ext cx="3300509" cy="2569914"/>
            <a:chOff x="0" y="0"/>
            <a:chExt cx="869270" cy="6768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69270" cy="676850"/>
            </a:xfrm>
            <a:custGeom>
              <a:avLst/>
              <a:gdLst/>
              <a:ahLst/>
              <a:cxnLst/>
              <a:rect r="r" b="b" t="t" l="l"/>
              <a:pathLst>
                <a:path h="676850" w="869270">
                  <a:moveTo>
                    <a:pt x="119629" y="0"/>
                  </a:moveTo>
                  <a:lnTo>
                    <a:pt x="749640" y="0"/>
                  </a:lnTo>
                  <a:cubicBezTo>
                    <a:pt x="815710" y="0"/>
                    <a:pt x="869270" y="53560"/>
                    <a:pt x="869270" y="119629"/>
                  </a:cubicBezTo>
                  <a:lnTo>
                    <a:pt x="869270" y="557220"/>
                  </a:lnTo>
                  <a:cubicBezTo>
                    <a:pt x="869270" y="588948"/>
                    <a:pt x="856666" y="619376"/>
                    <a:pt x="834231" y="641811"/>
                  </a:cubicBezTo>
                  <a:cubicBezTo>
                    <a:pt x="811796" y="664246"/>
                    <a:pt x="781368" y="676850"/>
                    <a:pt x="749640" y="676850"/>
                  </a:cubicBezTo>
                  <a:lnTo>
                    <a:pt x="119629" y="676850"/>
                  </a:lnTo>
                  <a:cubicBezTo>
                    <a:pt x="53560" y="676850"/>
                    <a:pt x="0" y="623290"/>
                    <a:pt x="0" y="557220"/>
                  </a:cubicBezTo>
                  <a:lnTo>
                    <a:pt x="0" y="119629"/>
                  </a:lnTo>
                  <a:cubicBezTo>
                    <a:pt x="0" y="87902"/>
                    <a:pt x="12604" y="57474"/>
                    <a:pt x="35039" y="35039"/>
                  </a:cubicBezTo>
                  <a:cubicBezTo>
                    <a:pt x="57474" y="12604"/>
                    <a:pt x="87902" y="0"/>
                    <a:pt x="1196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2563EB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69270" cy="714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588272" y="5921564"/>
            <a:ext cx="1017099" cy="698490"/>
          </a:xfrm>
          <a:custGeom>
            <a:avLst/>
            <a:gdLst/>
            <a:ahLst/>
            <a:cxnLst/>
            <a:rect r="r" b="b" t="t" l="l"/>
            <a:pathLst>
              <a:path h="698490" w="1017099">
                <a:moveTo>
                  <a:pt x="0" y="0"/>
                </a:moveTo>
                <a:lnTo>
                  <a:pt x="1017098" y="0"/>
                </a:lnTo>
                <a:lnTo>
                  <a:pt x="1017098" y="698490"/>
                </a:lnTo>
                <a:lnTo>
                  <a:pt x="0" y="6984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9610" t="-40623" r="-56799" b="-16938"/>
            </a:stretch>
          </a:blipFill>
        </p:spPr>
      </p:sp>
      <p:sp>
        <p:nvSpPr>
          <p:cNvPr name="AutoShape 20" id="20"/>
          <p:cNvSpPr/>
          <p:nvPr/>
        </p:nvSpPr>
        <p:spPr>
          <a:xfrm flipV="true">
            <a:off x="1518721" y="5443770"/>
            <a:ext cx="109977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7690638" y="4871066"/>
            <a:ext cx="768920" cy="768920"/>
          </a:xfrm>
          <a:custGeom>
            <a:avLst/>
            <a:gdLst/>
            <a:ahLst/>
            <a:cxnLst/>
            <a:rect r="r" b="b" t="t" l="l"/>
            <a:pathLst>
              <a:path h="768920" w="768920">
                <a:moveTo>
                  <a:pt x="0" y="0"/>
                </a:moveTo>
                <a:lnTo>
                  <a:pt x="768919" y="0"/>
                </a:lnTo>
                <a:lnTo>
                  <a:pt x="768919" y="768920"/>
                </a:lnTo>
                <a:lnTo>
                  <a:pt x="0" y="7689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131984" y="4842789"/>
            <a:ext cx="716341" cy="716341"/>
          </a:xfrm>
          <a:custGeom>
            <a:avLst/>
            <a:gdLst/>
            <a:ahLst/>
            <a:cxnLst/>
            <a:rect r="r" b="b" t="t" l="l"/>
            <a:pathLst>
              <a:path h="716341" w="716341">
                <a:moveTo>
                  <a:pt x="0" y="0"/>
                </a:moveTo>
                <a:lnTo>
                  <a:pt x="716341" y="0"/>
                </a:lnTo>
                <a:lnTo>
                  <a:pt x="716341" y="716342"/>
                </a:lnTo>
                <a:lnTo>
                  <a:pt x="0" y="71634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458347" y="4842789"/>
            <a:ext cx="682649" cy="682649"/>
          </a:xfrm>
          <a:custGeom>
            <a:avLst/>
            <a:gdLst/>
            <a:ahLst/>
            <a:cxnLst/>
            <a:rect r="r" b="b" t="t" l="l"/>
            <a:pathLst>
              <a:path h="682649" w="682649">
                <a:moveTo>
                  <a:pt x="0" y="0"/>
                </a:moveTo>
                <a:lnTo>
                  <a:pt x="682649" y="0"/>
                </a:lnTo>
                <a:lnTo>
                  <a:pt x="682649" y="682650"/>
                </a:lnTo>
                <a:lnTo>
                  <a:pt x="0" y="6826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702356" y="4914113"/>
            <a:ext cx="788930" cy="788930"/>
          </a:xfrm>
          <a:custGeom>
            <a:avLst/>
            <a:gdLst/>
            <a:ahLst/>
            <a:cxnLst/>
            <a:rect r="r" b="b" t="t" l="l"/>
            <a:pathLst>
              <a:path h="788930" w="788930">
                <a:moveTo>
                  <a:pt x="0" y="0"/>
                </a:moveTo>
                <a:lnTo>
                  <a:pt x="788930" y="0"/>
                </a:lnTo>
                <a:lnTo>
                  <a:pt x="788930" y="788930"/>
                </a:lnTo>
                <a:lnTo>
                  <a:pt x="0" y="78893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143578"/>
            <a:ext cx="16630315" cy="2209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58"/>
              </a:lnSpc>
            </a:pPr>
            <a:r>
              <a:rPr lang="en-US" sz="11331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ARQUITECTURA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131984" y="4207444"/>
            <a:ext cx="1930192" cy="446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2"/>
              </a:lnSpc>
            </a:pPr>
            <a:r>
              <a:rPr lang="en-US" sz="24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Frontend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0029" y="5622252"/>
            <a:ext cx="1930192" cy="37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0"/>
              </a:lnSpc>
            </a:pPr>
            <a:r>
              <a:rPr lang="en-US" sz="20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Usuario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057038" y="4207444"/>
            <a:ext cx="2040464" cy="446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2"/>
              </a:lnSpc>
            </a:pPr>
            <a:r>
              <a:rPr lang="en-US" sz="24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Api Gateway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754535" y="4906339"/>
            <a:ext cx="2455692" cy="446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2"/>
              </a:lnSpc>
            </a:pPr>
            <a:r>
              <a:rPr lang="en-US" sz="24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Base de datos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428088" y="7170573"/>
            <a:ext cx="3108586" cy="446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2"/>
              </a:lnSpc>
            </a:pPr>
            <a:r>
              <a:rPr lang="en-US" sz="24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Gestor de archivos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076589" y="4249441"/>
            <a:ext cx="2040464" cy="446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2"/>
              </a:lnSpc>
            </a:pPr>
            <a:r>
              <a:rPr lang="en-US" sz="24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Backend</a:t>
            </a:r>
          </a:p>
        </p:txBody>
      </p:sp>
      <p:sp>
        <p:nvSpPr>
          <p:cNvPr name="AutoShape 32" id="32"/>
          <p:cNvSpPr/>
          <p:nvPr/>
        </p:nvSpPr>
        <p:spPr>
          <a:xfrm>
            <a:off x="5707973" y="5443770"/>
            <a:ext cx="76090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>
            <a:off x="9685662" y="5443770"/>
            <a:ext cx="70865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 flipV="true">
            <a:off x="13747075" y="4379078"/>
            <a:ext cx="1620401" cy="106469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>
            <a:off x="13747075" y="5443770"/>
            <a:ext cx="1567209" cy="118366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6" id="36"/>
          <p:cNvSpPr txBox="true"/>
          <p:nvPr/>
        </p:nvSpPr>
        <p:spPr>
          <a:xfrm rot="0">
            <a:off x="2618496" y="7224027"/>
            <a:ext cx="3089477" cy="1074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2799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Interfaz de usuario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468877" y="7224027"/>
            <a:ext cx="3089477" cy="1074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2799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Seguridad y autenticación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552083" y="7075323"/>
            <a:ext cx="3089477" cy="1626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2799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Procesamiento y acceso a datos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081167" y="2028046"/>
            <a:ext cx="4125666" cy="79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6"/>
              </a:lnSpc>
            </a:pPr>
            <a:r>
              <a:rPr lang="en-US" sz="42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Vista General</a:t>
            </a:r>
          </a:p>
        </p:txBody>
      </p:sp>
      <p:sp>
        <p:nvSpPr>
          <p:cNvPr name="AutoShape 40" id="40"/>
          <p:cNvSpPr/>
          <p:nvPr/>
        </p:nvSpPr>
        <p:spPr>
          <a:xfrm flipV="true">
            <a:off x="4021008" y="2936017"/>
            <a:ext cx="9575001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497">
            <a:off x="16834234" y="1261377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2"/>
                </a:lnTo>
                <a:lnTo>
                  <a:pt x="0" y="1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676" y="11545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1"/>
                </a:lnTo>
                <a:lnTo>
                  <a:pt x="0" y="24302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66008" y="2825479"/>
            <a:ext cx="11405208" cy="7213794"/>
          </a:xfrm>
          <a:custGeom>
            <a:avLst/>
            <a:gdLst/>
            <a:ahLst/>
            <a:cxnLst/>
            <a:rect r="r" b="b" t="t" l="l"/>
            <a:pathLst>
              <a:path h="7213794" w="11405208">
                <a:moveTo>
                  <a:pt x="0" y="0"/>
                </a:moveTo>
                <a:lnTo>
                  <a:pt x="11405208" y="0"/>
                </a:lnTo>
                <a:lnTo>
                  <a:pt x="11405208" y="7213794"/>
                </a:lnTo>
                <a:lnTo>
                  <a:pt x="0" y="72137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3578"/>
            <a:ext cx="16630315" cy="2209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58"/>
              </a:lnSpc>
            </a:pPr>
            <a:r>
              <a:rPr lang="en-US" sz="11331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ARQUITECTURA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81167" y="2028046"/>
            <a:ext cx="4125666" cy="79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6"/>
              </a:lnSpc>
            </a:pPr>
            <a:r>
              <a:rPr lang="en-US" sz="42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Vista General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137" y="143578"/>
            <a:ext cx="16630315" cy="2209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58"/>
              </a:lnSpc>
            </a:pPr>
            <a:r>
              <a:rPr lang="en-US" sz="11331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VALIDACIÓN DEL PROYECTO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68881" y="3749937"/>
            <a:ext cx="7215910" cy="95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2"/>
              </a:lnSpc>
            </a:pPr>
            <a:r>
              <a:rPr lang="en-US" sz="4916">
                <a:solidFill>
                  <a:srgbClr val="38B6FF"/>
                </a:solidFill>
                <a:latin typeface="Point"/>
                <a:ea typeface="Point"/>
                <a:cs typeface="Point"/>
                <a:sym typeface="Point"/>
              </a:rPr>
              <a:t>VALIDACIÓN DE USUARIO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62541" y="3749937"/>
            <a:ext cx="7215910" cy="95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2"/>
              </a:lnSpc>
            </a:pPr>
            <a:r>
              <a:rPr lang="en-US" sz="4916">
                <a:solidFill>
                  <a:srgbClr val="38B6FF"/>
                </a:solidFill>
                <a:latin typeface="Point"/>
                <a:ea typeface="Point"/>
                <a:cs typeface="Point"/>
                <a:sym typeface="Point"/>
              </a:rPr>
              <a:t>VALIDACIÓN TÉCNICA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5095" y="4746442"/>
            <a:ext cx="6580071" cy="177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0"/>
              </a:lnSpc>
            </a:pPr>
            <a:r>
              <a:rPr lang="en-US" sz="30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Feedback con </a:t>
            </a:r>
            <a:r>
              <a:rPr lang="en-US" sz="3000" b="true">
                <a:solidFill>
                  <a:srgbClr val="E3A033"/>
                </a:solidFill>
                <a:latin typeface="Jura Bold"/>
                <a:ea typeface="Jura Bold"/>
                <a:cs typeface="Jura Bold"/>
                <a:sym typeface="Jura Bold"/>
              </a:rPr>
              <a:t>docente</a:t>
            </a:r>
            <a:r>
              <a:rPr lang="en-US" sz="30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 guía aplicado (Ajustes de UI y responsividad).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60219" y="4715115"/>
            <a:ext cx="7020554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0"/>
              </a:lnSpc>
            </a:pPr>
            <a:r>
              <a:rPr lang="en-US" sz="3000" b="true">
                <a:solidFill>
                  <a:srgbClr val="E3A033"/>
                </a:solidFill>
                <a:latin typeface="Jura Bold"/>
                <a:ea typeface="Jura Bold"/>
                <a:cs typeface="Jura Bold"/>
                <a:sym typeface="Jura Bold"/>
              </a:rPr>
              <a:t>Pruebas</a:t>
            </a:r>
            <a:r>
              <a:rPr lang="en-US" sz="30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 de integración API-Frontend y Arquitectura de BD.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93497">
            <a:off x="16834234" y="1261377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2"/>
                </a:lnTo>
                <a:lnTo>
                  <a:pt x="0" y="1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53573" y="7414863"/>
            <a:ext cx="2879624" cy="2454880"/>
          </a:xfrm>
          <a:custGeom>
            <a:avLst/>
            <a:gdLst/>
            <a:ahLst/>
            <a:cxnLst/>
            <a:rect r="r" b="b" t="t" l="l"/>
            <a:pathLst>
              <a:path h="2454880" w="2879624">
                <a:moveTo>
                  <a:pt x="0" y="0"/>
                </a:moveTo>
                <a:lnTo>
                  <a:pt x="2879624" y="0"/>
                </a:lnTo>
                <a:lnTo>
                  <a:pt x="2879624" y="2454880"/>
                </a:lnTo>
                <a:lnTo>
                  <a:pt x="0" y="2454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78501" y="-18642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0"/>
                </a:lnTo>
                <a:lnTo>
                  <a:pt x="0" y="2430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04594" y="7414863"/>
            <a:ext cx="2432827" cy="2432827"/>
          </a:xfrm>
          <a:custGeom>
            <a:avLst/>
            <a:gdLst/>
            <a:ahLst/>
            <a:cxnLst/>
            <a:rect r="r" b="b" t="t" l="l"/>
            <a:pathLst>
              <a:path h="2432827" w="2432827">
                <a:moveTo>
                  <a:pt x="0" y="0"/>
                </a:moveTo>
                <a:lnTo>
                  <a:pt x="2432827" y="0"/>
                </a:lnTo>
                <a:lnTo>
                  <a:pt x="2432827" y="2432827"/>
                </a:lnTo>
                <a:lnTo>
                  <a:pt x="0" y="2432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V="true">
            <a:off x="4021008" y="2936017"/>
            <a:ext cx="9575001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137" y="143578"/>
            <a:ext cx="16630315" cy="2209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58"/>
              </a:lnSpc>
            </a:pPr>
            <a:r>
              <a:rPr lang="en-US" sz="11331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MODELO DE NEGOCIO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93497">
            <a:off x="16834234" y="1261377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2"/>
                </a:lnTo>
                <a:lnTo>
                  <a:pt x="0" y="1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8501" y="-18642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0"/>
                </a:lnTo>
                <a:lnTo>
                  <a:pt x="0" y="243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4021008" y="2936017"/>
            <a:ext cx="9575001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966549" y="8785552"/>
            <a:ext cx="3839578" cy="945496"/>
          </a:xfrm>
          <a:custGeom>
            <a:avLst/>
            <a:gdLst/>
            <a:ahLst/>
            <a:cxnLst/>
            <a:rect r="r" b="b" t="t" l="l"/>
            <a:pathLst>
              <a:path h="945496" w="3839578">
                <a:moveTo>
                  <a:pt x="0" y="0"/>
                </a:moveTo>
                <a:lnTo>
                  <a:pt x="3839578" y="0"/>
                </a:lnTo>
                <a:lnTo>
                  <a:pt x="3839578" y="945496"/>
                </a:lnTo>
                <a:lnTo>
                  <a:pt x="0" y="94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02319" y="8741612"/>
            <a:ext cx="2995290" cy="1033375"/>
          </a:xfrm>
          <a:custGeom>
            <a:avLst/>
            <a:gdLst/>
            <a:ahLst/>
            <a:cxnLst/>
            <a:rect r="r" b="b" t="t" l="l"/>
            <a:pathLst>
              <a:path h="1033375" w="2995290">
                <a:moveTo>
                  <a:pt x="0" y="0"/>
                </a:moveTo>
                <a:lnTo>
                  <a:pt x="2995290" y="0"/>
                </a:lnTo>
                <a:lnTo>
                  <a:pt x="2995290" y="1033376"/>
                </a:lnTo>
                <a:lnTo>
                  <a:pt x="0" y="10333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2339" y="3631342"/>
            <a:ext cx="16676112" cy="1254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4"/>
              </a:lnSpc>
            </a:pPr>
            <a:r>
              <a:rPr lang="en-US" b="true" sz="4200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[CITT DUOC UC (CLIENTE)] ➔ [NUESTRA PLATAFORMA] ➔ [ALUMNOS Y DOCENTES (USUARIOS)]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74664" y="7225409"/>
            <a:ext cx="11931463" cy="1254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4"/>
              </a:lnSpc>
            </a:pPr>
            <a:r>
              <a:rPr lang="en-US" b="true" sz="4200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MODELO: B2B / INSTITUCIONAL</a:t>
            </a:r>
          </a:p>
          <a:p>
            <a:pPr algn="ctr">
              <a:lnSpc>
                <a:spcPts val="4914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497">
            <a:off x="16834234" y="1261377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2"/>
                </a:lnTo>
                <a:lnTo>
                  <a:pt x="0" y="1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8501" y="-18642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0"/>
                </a:lnTo>
                <a:lnTo>
                  <a:pt x="0" y="243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3505" y="427744"/>
            <a:ext cx="16495795" cy="3232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8"/>
              </a:lnSpc>
            </a:pPr>
            <a:r>
              <a:rPr lang="en-US" sz="9426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Roadmap (Metodología SCRUM)</a:t>
            </a:r>
          </a:p>
          <a:p>
            <a:pPr algn="ctr">
              <a:lnSpc>
                <a:spcPts val="11028"/>
              </a:lnSpc>
            </a:pPr>
          </a:p>
        </p:txBody>
      </p:sp>
      <p:sp>
        <p:nvSpPr>
          <p:cNvPr name="AutoShape 5" id="5"/>
          <p:cNvSpPr/>
          <p:nvPr/>
        </p:nvSpPr>
        <p:spPr>
          <a:xfrm flipV="true">
            <a:off x="4021008" y="2936017"/>
            <a:ext cx="9575001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0" y="7991182"/>
            <a:ext cx="2295818" cy="2295818"/>
          </a:xfrm>
          <a:custGeom>
            <a:avLst/>
            <a:gdLst/>
            <a:ahLst/>
            <a:cxnLst/>
            <a:rect r="r" b="b" t="t" l="l"/>
            <a:pathLst>
              <a:path h="2295818" w="2295818">
                <a:moveTo>
                  <a:pt x="0" y="0"/>
                </a:moveTo>
                <a:lnTo>
                  <a:pt x="2295818" y="0"/>
                </a:lnTo>
                <a:lnTo>
                  <a:pt x="2295818" y="2295818"/>
                </a:lnTo>
                <a:lnTo>
                  <a:pt x="0" y="22958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90583" y="3659856"/>
            <a:ext cx="8390285" cy="1254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4"/>
              </a:lnSpc>
            </a:pPr>
            <a:r>
              <a:rPr lang="en-US" sz="42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FASE 1: Requisitos y </a:t>
            </a:r>
            <a:r>
              <a:rPr lang="en-US" sz="4200" b="true">
                <a:solidFill>
                  <a:srgbClr val="38B6FF"/>
                </a:solidFill>
                <a:latin typeface="Jura Bold"/>
                <a:ea typeface="Jura Bold"/>
                <a:cs typeface="Jura Bold"/>
                <a:sym typeface="Jura Bold"/>
              </a:rPr>
              <a:t>Diseño</a:t>
            </a:r>
          </a:p>
          <a:p>
            <a:pPr algn="ctr">
              <a:lnSpc>
                <a:spcPts val="491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390583" y="5222058"/>
            <a:ext cx="8390285" cy="1254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4"/>
              </a:lnSpc>
            </a:pPr>
            <a:r>
              <a:rPr lang="en-US" sz="42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FASE 2: </a:t>
            </a:r>
            <a:r>
              <a:rPr lang="en-US" sz="4200" b="true">
                <a:solidFill>
                  <a:srgbClr val="38B6FF"/>
                </a:solidFill>
                <a:latin typeface="Jura Bold"/>
                <a:ea typeface="Jura Bold"/>
                <a:cs typeface="Jura Bold"/>
                <a:sym typeface="Jura Bold"/>
              </a:rPr>
              <a:t>Desarrollo</a:t>
            </a:r>
            <a:r>
              <a:rPr lang="en-US" sz="42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 Módulos</a:t>
            </a:r>
          </a:p>
          <a:p>
            <a:pPr algn="ctr">
              <a:lnSpc>
                <a:spcPts val="491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390583" y="6784259"/>
            <a:ext cx="8390285" cy="1254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4"/>
              </a:lnSpc>
            </a:pPr>
            <a:r>
              <a:rPr lang="en-US" sz="42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FASE 3: Validación y Entrega</a:t>
            </a:r>
          </a:p>
          <a:p>
            <a:pPr algn="ctr">
              <a:lnSpc>
                <a:spcPts val="491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041416" y="3412206"/>
            <a:ext cx="5109187" cy="114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4"/>
              </a:lnSpc>
            </a:pPr>
            <a:r>
              <a:rPr lang="en-US" sz="5909">
                <a:solidFill>
                  <a:srgbClr val="000000"/>
                </a:solidFill>
                <a:latin typeface="Point"/>
                <a:ea typeface="Point"/>
                <a:cs typeface="Point"/>
                <a:sym typeface="Point"/>
              </a:rPr>
              <a:t> </a:t>
            </a:r>
            <a:r>
              <a:rPr lang="en-US" sz="5909">
                <a:solidFill>
                  <a:srgbClr val="E3A033"/>
                </a:solidFill>
                <a:latin typeface="Point"/>
                <a:ea typeface="Point"/>
                <a:cs typeface="Point"/>
                <a:sym typeface="Point"/>
              </a:rPr>
              <a:t>[COMPLETADO]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16547" y="6460552"/>
            <a:ext cx="3758924" cy="114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4"/>
              </a:lnSpc>
            </a:pPr>
            <a:r>
              <a:rPr lang="en-US" sz="5909">
                <a:solidFill>
                  <a:srgbClr val="64DD5F"/>
                </a:solidFill>
                <a:latin typeface="Point"/>
                <a:ea typeface="Point"/>
                <a:cs typeface="Point"/>
                <a:sym typeface="Point"/>
              </a:rPr>
              <a:t>[Actual]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41416" y="4885460"/>
            <a:ext cx="5109187" cy="114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4"/>
              </a:lnSpc>
            </a:pPr>
            <a:r>
              <a:rPr lang="en-US" sz="5909">
                <a:solidFill>
                  <a:srgbClr val="000000"/>
                </a:solidFill>
                <a:latin typeface="Point"/>
                <a:ea typeface="Point"/>
                <a:cs typeface="Point"/>
                <a:sym typeface="Point"/>
              </a:rPr>
              <a:t> </a:t>
            </a:r>
            <a:r>
              <a:rPr lang="en-US" sz="5909">
                <a:solidFill>
                  <a:srgbClr val="E3A033"/>
                </a:solidFill>
                <a:latin typeface="Point"/>
                <a:ea typeface="Point"/>
                <a:cs typeface="Point"/>
                <a:sym typeface="Point"/>
              </a:rPr>
              <a:t>[COMPLETADO]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497">
            <a:off x="16834234" y="1261377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2"/>
                </a:lnTo>
                <a:lnTo>
                  <a:pt x="0" y="1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8501" y="-18642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0"/>
                </a:lnTo>
                <a:lnTo>
                  <a:pt x="0" y="243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24594" y="3506331"/>
            <a:ext cx="7592814" cy="5751969"/>
            <a:chOff x="0" y="0"/>
            <a:chExt cx="3202078" cy="24257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02078" cy="2425748"/>
            </a:xfrm>
            <a:custGeom>
              <a:avLst/>
              <a:gdLst/>
              <a:ahLst/>
              <a:cxnLst/>
              <a:rect r="r" b="b" t="t" l="l"/>
              <a:pathLst>
                <a:path h="2425748" w="3202078">
                  <a:moveTo>
                    <a:pt x="0" y="0"/>
                  </a:moveTo>
                  <a:lnTo>
                    <a:pt x="3202078" y="0"/>
                  </a:lnTo>
                  <a:lnTo>
                    <a:pt x="3202078" y="2425748"/>
                  </a:lnTo>
                  <a:lnTo>
                    <a:pt x="0" y="24257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2563EB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202078" cy="2473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05397" y="3506331"/>
            <a:ext cx="7592814" cy="5751969"/>
            <a:chOff x="0" y="0"/>
            <a:chExt cx="3202078" cy="24257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02078" cy="2425748"/>
            </a:xfrm>
            <a:custGeom>
              <a:avLst/>
              <a:gdLst/>
              <a:ahLst/>
              <a:cxnLst/>
              <a:rect r="r" b="b" t="t" l="l"/>
              <a:pathLst>
                <a:path h="2425748" w="3202078">
                  <a:moveTo>
                    <a:pt x="0" y="0"/>
                  </a:moveTo>
                  <a:lnTo>
                    <a:pt x="3202078" y="0"/>
                  </a:lnTo>
                  <a:lnTo>
                    <a:pt x="3202078" y="2425748"/>
                  </a:lnTo>
                  <a:lnTo>
                    <a:pt x="0" y="24257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2563E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202078" cy="2473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63505" y="427744"/>
            <a:ext cx="16495795" cy="3232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8"/>
              </a:lnSpc>
            </a:pPr>
            <a:r>
              <a:rPr lang="en-US" sz="9426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El Equipo</a:t>
            </a:r>
          </a:p>
          <a:p>
            <a:pPr algn="ctr">
              <a:lnSpc>
                <a:spcPts val="11028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60814" y="3982737"/>
            <a:ext cx="7320374" cy="635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4"/>
              </a:lnSpc>
            </a:pPr>
            <a:r>
              <a:rPr lang="en-US" b="true" sz="4200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Felipe Díaz Riquelme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95588" y="3982737"/>
            <a:ext cx="7212432" cy="635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4"/>
              </a:lnSpc>
            </a:pPr>
            <a:r>
              <a:rPr lang="en-US" b="true" sz="4200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Ricardo Uribe Urrutia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1480" y="5630674"/>
            <a:ext cx="6079042" cy="187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4"/>
              </a:lnSpc>
            </a:pPr>
            <a:r>
              <a:rPr lang="en-US" b="true" sz="4200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Frontend y Experiencia de Usuario (UX)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09000" y="5630674"/>
            <a:ext cx="6079042" cy="187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4"/>
              </a:lnSpc>
            </a:pPr>
            <a:r>
              <a:rPr lang="en-US" b="true" sz="4200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Backend y Arquitectura de Datos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4021008" y="2936017"/>
            <a:ext cx="9575001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497">
            <a:off x="16834234" y="1261377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2"/>
                </a:lnTo>
                <a:lnTo>
                  <a:pt x="0" y="1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8501" y="-18642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0"/>
                </a:lnTo>
                <a:lnTo>
                  <a:pt x="0" y="243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3505" y="427744"/>
            <a:ext cx="16495795" cy="183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8"/>
              </a:lnSpc>
            </a:pPr>
            <a:r>
              <a:rPr lang="en-US" sz="9426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GemVirt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7265" y="4341197"/>
            <a:ext cx="14668275" cy="283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48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Con nuestra aplicación</a:t>
            </a:r>
          </a:p>
          <a:p>
            <a:pPr algn="ctr">
              <a:lnSpc>
                <a:spcPts val="5616"/>
              </a:lnSpc>
            </a:pPr>
            <a:r>
              <a:rPr lang="en-US" sz="48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Convertiremos el</a:t>
            </a:r>
          </a:p>
          <a:p>
            <a:pPr algn="ctr">
              <a:lnSpc>
                <a:spcPts val="5616"/>
              </a:lnSpc>
            </a:pPr>
            <a:r>
              <a:rPr lang="en-US" sz="4800" b="true">
                <a:solidFill>
                  <a:srgbClr val="000000"/>
                </a:solidFill>
                <a:latin typeface="Jura Bold"/>
                <a:ea typeface="Jura Bold"/>
                <a:cs typeface="Jura Bold"/>
                <a:sym typeface="Jura Bold"/>
              </a:rPr>
              <a:t> </a:t>
            </a:r>
            <a:r>
              <a:rPr lang="en-US" sz="4800" b="true">
                <a:solidFill>
                  <a:srgbClr val="E3A033"/>
                </a:solidFill>
                <a:latin typeface="Jura Bold"/>
                <a:ea typeface="Jura Bold"/>
                <a:cs typeface="Jura Bold"/>
                <a:sym typeface="Jura Bold"/>
              </a:rPr>
              <a:t>Centro de Innovación y Transferencia Tecnológica</a:t>
            </a:r>
            <a:r>
              <a:rPr lang="en-US" sz="4800" b="true">
                <a:solidFill>
                  <a:srgbClr val="000000"/>
                </a:solidFill>
                <a:latin typeface="Jura Bold"/>
                <a:ea typeface="Jura Bold"/>
                <a:cs typeface="Jura Bold"/>
                <a:sym typeface="Jura Bold"/>
              </a:rPr>
              <a:t> </a:t>
            </a:r>
            <a:r>
              <a:rPr lang="en-US" sz="48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de San Bernardo 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8700" y="9305925"/>
            <a:ext cx="16222676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7" id="7"/>
          <p:cNvSpPr/>
          <p:nvPr/>
        </p:nvSpPr>
        <p:spPr>
          <a:xfrm>
            <a:off x="1028700" y="2702434"/>
            <a:ext cx="16222676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497">
            <a:off x="16834234" y="1261377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2"/>
                </a:lnTo>
                <a:lnTo>
                  <a:pt x="0" y="1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8501" y="-18642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0"/>
                </a:lnTo>
                <a:lnTo>
                  <a:pt x="0" y="243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3505" y="427744"/>
            <a:ext cx="16495795" cy="183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8"/>
              </a:lnSpc>
            </a:pPr>
            <a:r>
              <a:rPr lang="en-US" sz="9426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GemVirt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7265" y="4624040"/>
            <a:ext cx="14668275" cy="2132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48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En el verdadero</a:t>
            </a:r>
            <a:r>
              <a:rPr lang="en-US" sz="4800" b="true">
                <a:solidFill>
                  <a:srgbClr val="000000"/>
                </a:solidFill>
                <a:latin typeface="Jura Bold"/>
                <a:ea typeface="Jura Bold"/>
                <a:cs typeface="Jura Bold"/>
                <a:sym typeface="Jura Bold"/>
              </a:rPr>
              <a:t> </a:t>
            </a:r>
            <a:r>
              <a:rPr lang="en-US" sz="4800" b="true">
                <a:solidFill>
                  <a:srgbClr val="E3A033"/>
                </a:solidFill>
                <a:latin typeface="Jura Bold"/>
                <a:ea typeface="Jura Bold"/>
                <a:cs typeface="Jura Bold"/>
                <a:sym typeface="Jura Bold"/>
              </a:rPr>
              <a:t>Centro </a:t>
            </a:r>
            <a:r>
              <a:rPr lang="en-US" sz="48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de constante </a:t>
            </a:r>
            <a:r>
              <a:rPr lang="en-US" sz="4800" b="true">
                <a:solidFill>
                  <a:srgbClr val="E3A033"/>
                </a:solidFill>
                <a:latin typeface="Jura Bold"/>
                <a:ea typeface="Jura Bold"/>
                <a:cs typeface="Jura Bold"/>
                <a:sym typeface="Jura Bold"/>
              </a:rPr>
              <a:t>innovación</a:t>
            </a:r>
            <a:r>
              <a:rPr lang="en-US" sz="4800" b="true">
                <a:solidFill>
                  <a:srgbClr val="000000"/>
                </a:solidFill>
                <a:latin typeface="Jura Bold"/>
                <a:ea typeface="Jura Bold"/>
                <a:cs typeface="Jura Bold"/>
                <a:sym typeface="Jura Bold"/>
              </a:rPr>
              <a:t> </a:t>
            </a:r>
            <a:r>
              <a:rPr lang="en-US" sz="48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que</a:t>
            </a:r>
            <a:r>
              <a:rPr lang="en-US" sz="4800" b="true">
                <a:solidFill>
                  <a:srgbClr val="000000"/>
                </a:solidFill>
                <a:latin typeface="Jura Bold"/>
                <a:ea typeface="Jura Bold"/>
                <a:cs typeface="Jura Bold"/>
                <a:sym typeface="Jura Bold"/>
              </a:rPr>
              <a:t> </a:t>
            </a:r>
            <a:r>
              <a:rPr lang="en-US" sz="4800" b="true">
                <a:solidFill>
                  <a:srgbClr val="E3A033"/>
                </a:solidFill>
                <a:latin typeface="Jura Bold"/>
                <a:ea typeface="Jura Bold"/>
                <a:cs typeface="Jura Bold"/>
                <a:sym typeface="Jura Bold"/>
              </a:rPr>
              <a:t>transfiera tecnologías</a:t>
            </a:r>
            <a:r>
              <a:rPr lang="en-US" sz="4800" b="true">
                <a:solidFill>
                  <a:srgbClr val="000000"/>
                </a:solidFill>
                <a:latin typeface="Jura Bold"/>
                <a:ea typeface="Jura Bold"/>
                <a:cs typeface="Jura Bold"/>
                <a:sym typeface="Jura Bold"/>
              </a:rPr>
              <a:t> </a:t>
            </a:r>
            <a:r>
              <a:rPr lang="en-US" sz="48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entre los estudiantes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8700" y="9305925"/>
            <a:ext cx="16222676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7" id="7"/>
          <p:cNvSpPr/>
          <p:nvPr/>
        </p:nvSpPr>
        <p:spPr>
          <a:xfrm>
            <a:off x="1028700" y="2702434"/>
            <a:ext cx="16222676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497">
            <a:off x="16834234" y="1261377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2"/>
                </a:lnTo>
                <a:lnTo>
                  <a:pt x="0" y="1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8501" y="-18642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0"/>
                </a:lnTo>
                <a:lnTo>
                  <a:pt x="0" y="243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3505" y="427744"/>
            <a:ext cx="16495795" cy="183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8"/>
              </a:lnSpc>
            </a:pPr>
            <a:r>
              <a:rPr lang="en-US" sz="9426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GemVirt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1020" y="4584940"/>
            <a:ext cx="16519874" cy="2132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4800" b="true">
                <a:solidFill>
                  <a:srgbClr val="E3A033"/>
                </a:solidFill>
                <a:latin typeface="Jura Bold"/>
                <a:ea typeface="Jura Bold"/>
                <a:cs typeface="Jura Bold"/>
                <a:sym typeface="Jura Bold"/>
              </a:rPr>
              <a:t>Capitalizamos </a:t>
            </a:r>
            <a:r>
              <a:rPr lang="en-US" sz="48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el legado de </a:t>
            </a:r>
            <a:r>
              <a:rPr lang="en-US" sz="4800" b="true">
                <a:solidFill>
                  <a:srgbClr val="E3A033"/>
                </a:solidFill>
                <a:latin typeface="Jura Bold"/>
                <a:ea typeface="Jura Bold"/>
                <a:cs typeface="Jura Bold"/>
                <a:sym typeface="Jura Bold"/>
              </a:rPr>
              <a:t>nuestros mejores talentos</a:t>
            </a:r>
            <a:r>
              <a:rPr lang="en-US" sz="48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, transformando el repositorio en una mina de </a:t>
            </a:r>
            <a:r>
              <a:rPr lang="en-US" sz="4800" b="true">
                <a:solidFill>
                  <a:srgbClr val="38B6FF"/>
                </a:solidFill>
                <a:latin typeface="Jura Bold"/>
                <a:ea typeface="Jura Bold"/>
                <a:cs typeface="Jura Bold"/>
                <a:sym typeface="Jura Bold"/>
              </a:rPr>
              <a:t>gem</a:t>
            </a:r>
            <a:r>
              <a:rPr lang="en-US" sz="48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as </a:t>
            </a:r>
            <a:r>
              <a:rPr lang="en-US" sz="4800" b="true">
                <a:solidFill>
                  <a:srgbClr val="38B6FF"/>
                </a:solidFill>
                <a:latin typeface="Jura Bold"/>
                <a:ea typeface="Jura Bold"/>
                <a:cs typeface="Jura Bold"/>
                <a:sym typeface="Jura Bold"/>
              </a:rPr>
              <a:t>virt</a:t>
            </a:r>
            <a:r>
              <a:rPr lang="en-US" sz="48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uales de alto valor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8700" y="9305925"/>
            <a:ext cx="16222676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7" id="7"/>
          <p:cNvSpPr/>
          <p:nvPr/>
        </p:nvSpPr>
        <p:spPr>
          <a:xfrm>
            <a:off x="1028700" y="2702434"/>
            <a:ext cx="16222676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8843" y="248749"/>
            <a:ext cx="16630315" cy="388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58"/>
              </a:lnSpc>
            </a:pPr>
            <a:r>
              <a:rPr lang="en-US" sz="11331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EL DOBLE DESAFÍO </a:t>
            </a:r>
          </a:p>
          <a:p>
            <a:pPr algn="ctr">
              <a:lnSpc>
                <a:spcPts val="13258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68881" y="3749937"/>
            <a:ext cx="7215910" cy="95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2"/>
              </a:lnSpc>
            </a:pPr>
            <a:r>
              <a:rPr lang="en-US" sz="4916">
                <a:solidFill>
                  <a:srgbClr val="38B6FF"/>
                </a:solidFill>
                <a:latin typeface="Point"/>
                <a:ea typeface="Point"/>
                <a:cs typeface="Point"/>
                <a:sym typeface="Point"/>
              </a:rPr>
              <a:t>FUGA DE CAPITAL INTELECTUAL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72132" y="3730783"/>
            <a:ext cx="7215910" cy="95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2"/>
              </a:lnSpc>
            </a:pPr>
            <a:r>
              <a:rPr lang="en-US" sz="4916">
                <a:solidFill>
                  <a:srgbClr val="38B6FF"/>
                </a:solidFill>
                <a:latin typeface="Point"/>
                <a:ea typeface="Point"/>
                <a:cs typeface="Point"/>
                <a:sym typeface="Point"/>
              </a:rPr>
              <a:t>GESTIÓN SIN DATOS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4601" y="4683105"/>
            <a:ext cx="6604470" cy="237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0"/>
              </a:lnSpc>
            </a:pPr>
            <a:r>
              <a:rPr lang="en-US" sz="3000" b="true">
                <a:solidFill>
                  <a:srgbClr val="E3A033"/>
                </a:solidFill>
                <a:latin typeface="Jura Bold"/>
                <a:ea typeface="Jura Bold"/>
                <a:cs typeface="Jura Bold"/>
                <a:sym typeface="Jura Bold"/>
              </a:rPr>
              <a:t>Proyectos</a:t>
            </a:r>
            <a:r>
              <a:rPr lang="en-US" sz="30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 de titulo y del CITT muy valiosos se </a:t>
            </a:r>
            <a:r>
              <a:rPr lang="en-US" sz="3000" b="true">
                <a:solidFill>
                  <a:srgbClr val="E3A033"/>
                </a:solidFill>
                <a:latin typeface="Jura Bold"/>
                <a:ea typeface="Jura Bold"/>
                <a:cs typeface="Jura Bold"/>
                <a:sym typeface="Jura Bold"/>
              </a:rPr>
              <a:t>pierden</a:t>
            </a:r>
            <a:r>
              <a:rPr lang="en-US" sz="30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 cada año</a:t>
            </a:r>
          </a:p>
          <a:p>
            <a:pPr algn="l">
              <a:lnSpc>
                <a:spcPts val="4740"/>
              </a:lnSpc>
            </a:pPr>
            <a:r>
              <a:rPr lang="en-US" sz="30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84453" y="4662210"/>
            <a:ext cx="7384592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0"/>
              </a:lnSpc>
            </a:pPr>
            <a:r>
              <a:rPr lang="en-US" sz="3000" b="true">
                <a:solidFill>
                  <a:srgbClr val="E3A033"/>
                </a:solidFill>
                <a:latin typeface="Jura Bold"/>
                <a:ea typeface="Jura Bold"/>
                <a:cs typeface="Jura Bold"/>
                <a:sym typeface="Jura Bold"/>
              </a:rPr>
              <a:t>Sin registros</a:t>
            </a:r>
            <a:r>
              <a:rPr lang="en-US" sz="30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 de uso sobre el uso del CITT y los </a:t>
            </a:r>
            <a:r>
              <a:rPr lang="en-US" sz="3000" b="true">
                <a:solidFill>
                  <a:srgbClr val="E3A033"/>
                </a:solidFill>
                <a:latin typeface="Jura Bold"/>
                <a:ea typeface="Jura Bold"/>
                <a:cs typeface="Jura Bold"/>
                <a:sym typeface="Jura Bold"/>
              </a:rPr>
              <a:t>eventos</a:t>
            </a:r>
            <a:r>
              <a:rPr lang="en-US" sz="30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 que se realizan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020664" y="6703100"/>
            <a:ext cx="3312344" cy="2625032"/>
          </a:xfrm>
          <a:custGeom>
            <a:avLst/>
            <a:gdLst/>
            <a:ahLst/>
            <a:cxnLst/>
            <a:rect r="r" b="b" t="t" l="l"/>
            <a:pathLst>
              <a:path h="2625032" w="3312344">
                <a:moveTo>
                  <a:pt x="0" y="0"/>
                </a:moveTo>
                <a:lnTo>
                  <a:pt x="3312344" y="0"/>
                </a:lnTo>
                <a:lnTo>
                  <a:pt x="3312344" y="2625032"/>
                </a:lnTo>
                <a:lnTo>
                  <a:pt x="0" y="262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93497">
            <a:off x="16834234" y="1261377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2"/>
                </a:lnTo>
                <a:lnTo>
                  <a:pt x="0" y="1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00075" y="7097735"/>
            <a:ext cx="2153347" cy="2230397"/>
          </a:xfrm>
          <a:custGeom>
            <a:avLst/>
            <a:gdLst/>
            <a:ahLst/>
            <a:cxnLst/>
            <a:rect r="r" b="b" t="t" l="l"/>
            <a:pathLst>
              <a:path h="2230397" w="2153347">
                <a:moveTo>
                  <a:pt x="0" y="0"/>
                </a:moveTo>
                <a:lnTo>
                  <a:pt x="2153347" y="0"/>
                </a:lnTo>
                <a:lnTo>
                  <a:pt x="2153347" y="2230397"/>
                </a:lnTo>
                <a:lnTo>
                  <a:pt x="0" y="22303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3337242" y="2911633"/>
            <a:ext cx="11052104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2270" y="2189018"/>
            <a:ext cx="1250022" cy="1118770"/>
          </a:xfrm>
          <a:custGeom>
            <a:avLst/>
            <a:gdLst/>
            <a:ahLst/>
            <a:cxnLst/>
            <a:rect r="r" b="b" t="t" l="l"/>
            <a:pathLst>
              <a:path h="1118770" w="1250022">
                <a:moveTo>
                  <a:pt x="0" y="0"/>
                </a:moveTo>
                <a:lnTo>
                  <a:pt x="1250022" y="0"/>
                </a:lnTo>
                <a:lnTo>
                  <a:pt x="1250022" y="1118770"/>
                </a:lnTo>
                <a:lnTo>
                  <a:pt x="0" y="1118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05708" y="2189018"/>
            <a:ext cx="1250022" cy="1118770"/>
          </a:xfrm>
          <a:custGeom>
            <a:avLst/>
            <a:gdLst/>
            <a:ahLst/>
            <a:cxnLst/>
            <a:rect r="r" b="b" t="t" l="l"/>
            <a:pathLst>
              <a:path h="1118770" w="1250022">
                <a:moveTo>
                  <a:pt x="0" y="0"/>
                </a:moveTo>
                <a:lnTo>
                  <a:pt x="1250022" y="0"/>
                </a:lnTo>
                <a:lnTo>
                  <a:pt x="1250022" y="1118770"/>
                </a:lnTo>
                <a:lnTo>
                  <a:pt x="0" y="1118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743609" y="5421921"/>
            <a:ext cx="745064" cy="836296"/>
          </a:xfrm>
          <a:custGeom>
            <a:avLst/>
            <a:gdLst/>
            <a:ahLst/>
            <a:cxnLst/>
            <a:rect r="r" b="b" t="t" l="l"/>
            <a:pathLst>
              <a:path h="836296" w="745064">
                <a:moveTo>
                  <a:pt x="745064" y="0"/>
                </a:moveTo>
                <a:lnTo>
                  <a:pt x="0" y="0"/>
                </a:lnTo>
                <a:lnTo>
                  <a:pt x="0" y="836296"/>
                </a:lnTo>
                <a:lnTo>
                  <a:pt x="745064" y="836296"/>
                </a:lnTo>
                <a:lnTo>
                  <a:pt x="7450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57978">
            <a:off x="10846566" y="7587688"/>
            <a:ext cx="1631188" cy="2638270"/>
          </a:xfrm>
          <a:custGeom>
            <a:avLst/>
            <a:gdLst/>
            <a:ahLst/>
            <a:cxnLst/>
            <a:rect r="r" b="b" t="t" l="l"/>
            <a:pathLst>
              <a:path h="2638270" w="1631188">
                <a:moveTo>
                  <a:pt x="0" y="0"/>
                </a:moveTo>
                <a:lnTo>
                  <a:pt x="1631188" y="0"/>
                </a:lnTo>
                <a:lnTo>
                  <a:pt x="1631188" y="2638270"/>
                </a:lnTo>
                <a:lnTo>
                  <a:pt x="0" y="26382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8934" y="5143500"/>
            <a:ext cx="4310133" cy="4310133"/>
          </a:xfrm>
          <a:custGeom>
            <a:avLst/>
            <a:gdLst/>
            <a:ahLst/>
            <a:cxnLst/>
            <a:rect r="r" b="b" t="t" l="l"/>
            <a:pathLst>
              <a:path h="4310133" w="4310133">
                <a:moveTo>
                  <a:pt x="0" y="0"/>
                </a:moveTo>
                <a:lnTo>
                  <a:pt x="4310132" y="0"/>
                </a:lnTo>
                <a:lnTo>
                  <a:pt x="4310132" y="4310133"/>
                </a:lnTo>
                <a:lnTo>
                  <a:pt x="0" y="43101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83674" y="2717238"/>
            <a:ext cx="15320652" cy="2704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68"/>
              </a:lnSpc>
            </a:pPr>
            <a:r>
              <a:rPr lang="en-US" sz="13904" spc="152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MUCHAS GRACIAS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497">
            <a:off x="16834234" y="1261377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2"/>
                </a:lnTo>
                <a:lnTo>
                  <a:pt x="0" y="1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8501" y="-18642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0"/>
                </a:lnTo>
                <a:lnTo>
                  <a:pt x="0" y="243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2737" y="116591"/>
            <a:ext cx="16495795" cy="183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8"/>
              </a:lnSpc>
            </a:pPr>
            <a:r>
              <a:rPr lang="en-US" sz="9426">
                <a:solidFill>
                  <a:srgbClr val="FFFC00"/>
                </a:solidFill>
                <a:latin typeface="Point"/>
                <a:ea typeface="Point"/>
                <a:cs typeface="Point"/>
                <a:sym typeface="Point"/>
              </a:rPr>
              <a:t>Preguntas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4160" y="2225071"/>
            <a:ext cx="15074486" cy="2022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4"/>
              </a:lnSpc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 ¿Cómo se gestiona la ciberseguridad?</a:t>
            </a:r>
          </a:p>
          <a:p>
            <a:pPr algn="ctr">
              <a:lnSpc>
                <a:spcPts val="691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20569" y="3730333"/>
            <a:ext cx="17181667" cy="552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4"/>
              </a:lnSpc>
            </a:pPr>
            <a:r>
              <a:rPr lang="en-US" sz="5909">
                <a:solidFill>
                  <a:srgbClr val="38B6FF"/>
                </a:solidFill>
                <a:latin typeface="Point"/>
                <a:ea typeface="Point"/>
                <a:cs typeface="Point"/>
                <a:sym typeface="Point"/>
              </a:rPr>
              <a:t>Ventajas Django</a:t>
            </a:r>
            <a:r>
              <a:rPr lang="en-US" sz="5909">
                <a:solidFill>
                  <a:srgbClr val="000000"/>
                </a:solidFill>
                <a:latin typeface="Point"/>
                <a:ea typeface="Point"/>
                <a:cs typeface="Point"/>
                <a:sym typeface="Point"/>
              </a:rPr>
              <a:t>: </a:t>
            </a: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trae funciones para lidiar problemas de seguridad frecuentes.</a:t>
            </a:r>
          </a:p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 </a:t>
            </a:r>
            <a:r>
              <a:rPr lang="en-US" sz="5909">
                <a:solidFill>
                  <a:srgbClr val="38B6FF"/>
                </a:solidFill>
                <a:latin typeface="Point"/>
                <a:ea typeface="Point"/>
                <a:cs typeface="Point"/>
                <a:sym typeface="Point"/>
              </a:rPr>
              <a:t>Principio del mínimo privilegio</a:t>
            </a:r>
          </a:p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38B6FF"/>
                </a:solidFill>
                <a:latin typeface="Point"/>
                <a:ea typeface="Point"/>
                <a:cs typeface="Point"/>
                <a:sym typeface="Point"/>
              </a:rPr>
              <a:t>Doble verificación:</a:t>
            </a:r>
            <a:r>
              <a:rPr lang="en-US" sz="5909">
                <a:solidFill>
                  <a:srgbClr val="000000"/>
                </a:solidFill>
                <a:latin typeface="Point"/>
                <a:ea typeface="Point"/>
                <a:cs typeface="Point"/>
                <a:sym typeface="Point"/>
              </a:rPr>
              <a:t> </a:t>
            </a: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Frontend y Backend</a:t>
            </a:r>
          </a:p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38B6FF"/>
                </a:solidFill>
                <a:latin typeface="Point"/>
                <a:ea typeface="Point"/>
                <a:cs typeface="Point"/>
                <a:sym typeface="Point"/>
              </a:rPr>
              <a:t>Un solo acceso al backend</a:t>
            </a:r>
          </a:p>
          <a:p>
            <a:pPr algn="ctr">
              <a:lnSpc>
                <a:spcPts val="6914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497">
            <a:off x="16834234" y="1261377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2"/>
                </a:lnTo>
                <a:lnTo>
                  <a:pt x="0" y="1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8501" y="-18642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0"/>
                </a:lnTo>
                <a:lnTo>
                  <a:pt x="0" y="243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2737" y="116591"/>
            <a:ext cx="16495795" cy="183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8"/>
              </a:lnSpc>
            </a:pPr>
            <a:r>
              <a:rPr lang="en-US" sz="9426">
                <a:solidFill>
                  <a:srgbClr val="FFFC00"/>
                </a:solidFill>
                <a:latin typeface="Point"/>
                <a:ea typeface="Point"/>
                <a:cs typeface="Point"/>
                <a:sym typeface="Point"/>
              </a:rPr>
              <a:t>Preguntas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4160" y="2225071"/>
            <a:ext cx="15074486" cy="114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4"/>
              </a:lnSpc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¿Por qué usar SQL en ambas bases de datos?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100" y="3647763"/>
            <a:ext cx="17671067" cy="552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38B6FF"/>
                </a:solidFill>
                <a:latin typeface="Point"/>
                <a:ea typeface="Point"/>
                <a:cs typeface="Point"/>
                <a:sym typeface="Point"/>
              </a:rPr>
              <a:t>Ventajas Django</a:t>
            </a:r>
            <a:r>
              <a:rPr lang="en-US" sz="5909">
                <a:solidFill>
                  <a:srgbClr val="000000"/>
                </a:solidFill>
                <a:latin typeface="Point"/>
                <a:ea typeface="Point"/>
                <a:cs typeface="Point"/>
                <a:sym typeface="Point"/>
              </a:rPr>
              <a:t>: </a:t>
            </a: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Aprovechar las funcionalidades al máximo para bases SQL</a:t>
            </a:r>
          </a:p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Aprovechar</a:t>
            </a:r>
            <a:r>
              <a:rPr lang="en-US" sz="5909">
                <a:solidFill>
                  <a:srgbClr val="000000"/>
                </a:solidFill>
                <a:latin typeface="Point"/>
                <a:ea typeface="Point"/>
                <a:cs typeface="Point"/>
                <a:sym typeface="Point"/>
              </a:rPr>
              <a:t> </a:t>
            </a:r>
            <a:r>
              <a:rPr lang="en-US" sz="5909">
                <a:solidFill>
                  <a:srgbClr val="38B6FF"/>
                </a:solidFill>
                <a:latin typeface="Point"/>
                <a:ea typeface="Point"/>
                <a:cs typeface="Point"/>
                <a:sym typeface="Point"/>
              </a:rPr>
              <a:t>flexibilidad de consultas</a:t>
            </a:r>
            <a:r>
              <a:rPr lang="en-US" sz="5909">
                <a:solidFill>
                  <a:srgbClr val="000000"/>
                </a:solidFill>
                <a:latin typeface="Point"/>
                <a:ea typeface="Point"/>
                <a:cs typeface="Point"/>
                <a:sym typeface="Point"/>
              </a:rPr>
              <a:t> </a:t>
            </a: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(joins, acceso en una consulta)</a:t>
            </a:r>
          </a:p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Si se requiere especificamente registros a futuro, PostgreSQL ya tiene integraciones para JSON.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497">
            <a:off x="16834234" y="1261377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2"/>
                </a:lnTo>
                <a:lnTo>
                  <a:pt x="0" y="1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8501" y="-18642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0"/>
                </a:lnTo>
                <a:lnTo>
                  <a:pt x="0" y="243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2737" y="116591"/>
            <a:ext cx="16495795" cy="183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8"/>
              </a:lnSpc>
            </a:pPr>
            <a:r>
              <a:rPr lang="en-US" sz="9426">
                <a:solidFill>
                  <a:srgbClr val="FFFC00"/>
                </a:solidFill>
                <a:latin typeface="Point"/>
                <a:ea typeface="Point"/>
                <a:cs typeface="Point"/>
                <a:sym typeface="Point"/>
              </a:rPr>
              <a:t>Preguntas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3391" y="2263343"/>
            <a:ext cx="15074486" cy="114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4"/>
              </a:lnSpc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¿Por qué exactamente esta arquitectura?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78501" y="4895850"/>
            <a:ext cx="17773079" cy="289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38B6FF"/>
                </a:solidFill>
                <a:latin typeface="Point"/>
                <a:ea typeface="Point"/>
                <a:cs typeface="Point"/>
                <a:sym typeface="Point"/>
              </a:rPr>
              <a:t>Equilibrio</a:t>
            </a:r>
            <a:r>
              <a:rPr lang="en-US" sz="5909">
                <a:solidFill>
                  <a:srgbClr val="38B6FF"/>
                </a:solidFill>
                <a:latin typeface="Point"/>
                <a:ea typeface="Point"/>
                <a:cs typeface="Point"/>
                <a:sym typeface="Point"/>
              </a:rPr>
              <a:t>:</a:t>
            </a: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 No muy dependiente, no tan independiente  </a:t>
            </a:r>
          </a:p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38B6FF"/>
                </a:solidFill>
                <a:latin typeface="Point"/>
                <a:ea typeface="Point"/>
                <a:cs typeface="Point"/>
                <a:sym typeface="Point"/>
              </a:rPr>
              <a:t>Modularidad:</a:t>
            </a: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 Cada parte cumple roles independientes</a:t>
            </a:r>
          </a:p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38B6FF"/>
                </a:solidFill>
                <a:latin typeface="Point"/>
                <a:ea typeface="Point"/>
                <a:cs typeface="Point"/>
                <a:sym typeface="Point"/>
              </a:rPr>
              <a:t>Mantenibilidad:</a:t>
            </a: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 Todo organizado y fácil de localizar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497">
            <a:off x="16834234" y="1261377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2"/>
                </a:lnTo>
                <a:lnTo>
                  <a:pt x="0" y="1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8501" y="-18642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0"/>
                </a:lnTo>
                <a:lnTo>
                  <a:pt x="0" y="243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2737" y="116591"/>
            <a:ext cx="16495795" cy="183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8"/>
              </a:lnSpc>
            </a:pPr>
            <a:r>
              <a:rPr lang="en-US" sz="9426">
                <a:solidFill>
                  <a:srgbClr val="FFFC00"/>
                </a:solidFill>
                <a:latin typeface="Point"/>
                <a:ea typeface="Point"/>
                <a:cs typeface="Point"/>
                <a:sym typeface="Point"/>
              </a:rPr>
              <a:t>Preguntas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3391" y="2263343"/>
            <a:ext cx="15074486" cy="2022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4"/>
              </a:lnSpc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¿Cuál es la función de el agendamiento de eventos?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78501" y="4895850"/>
            <a:ext cx="17773079" cy="3775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Registro de los eventos que se organizan</a:t>
            </a:r>
          </a:p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Obtener información de qué es lo que más se frecuenta al usar el CITT</a:t>
            </a:r>
          </a:p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Ayuda a los alumnos a conocer más el CITT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497">
            <a:off x="16834234" y="1261377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2"/>
                </a:lnTo>
                <a:lnTo>
                  <a:pt x="0" y="1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8501" y="-18642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0"/>
                </a:lnTo>
                <a:lnTo>
                  <a:pt x="0" y="243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2737" y="116591"/>
            <a:ext cx="16495795" cy="183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8"/>
              </a:lnSpc>
            </a:pPr>
            <a:r>
              <a:rPr lang="en-US" sz="9426">
                <a:solidFill>
                  <a:srgbClr val="FFFC00"/>
                </a:solidFill>
                <a:latin typeface="Point"/>
                <a:ea typeface="Point"/>
                <a:cs typeface="Point"/>
                <a:sym typeface="Point"/>
              </a:rPr>
              <a:t>Preguntas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7474" y="2244433"/>
            <a:ext cx="16106319" cy="289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4"/>
              </a:lnSpc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 ¿Por qué no hacer la arquitectura más independiente?</a:t>
            </a:r>
          </a:p>
          <a:p>
            <a:pPr algn="ctr">
              <a:lnSpc>
                <a:spcPts val="691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72737" y="4895850"/>
            <a:ext cx="16443292" cy="289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Complejidad innecesaria: Con lo que hay, basta</a:t>
            </a:r>
          </a:p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Consistencia de datos: Datos en el mismo lugar</a:t>
            </a:r>
          </a:p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Despliegue complejo: Requiere más configuración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497">
            <a:off x="16834234" y="1261377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2"/>
                </a:lnTo>
                <a:lnTo>
                  <a:pt x="0" y="1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8501" y="-18642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0"/>
                </a:lnTo>
                <a:lnTo>
                  <a:pt x="0" y="243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2737" y="116591"/>
            <a:ext cx="16495795" cy="183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8"/>
              </a:lnSpc>
            </a:pPr>
            <a:r>
              <a:rPr lang="en-US" sz="9426">
                <a:solidFill>
                  <a:srgbClr val="FFFC00"/>
                </a:solidFill>
                <a:latin typeface="Point"/>
                <a:ea typeface="Point"/>
                <a:cs typeface="Point"/>
                <a:sym typeface="Point"/>
              </a:rPr>
              <a:t>Preguntas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7474" y="2244433"/>
            <a:ext cx="16106319" cy="2022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4"/>
              </a:lnSpc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 ¿Alguna razón especial para usar AWS?</a:t>
            </a:r>
          </a:p>
          <a:p>
            <a:pPr algn="ctr">
              <a:lnSpc>
                <a:spcPts val="691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50052" y="3516776"/>
            <a:ext cx="16678158" cy="552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4"/>
              </a:lnSpc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No necesariamente, pero:</a:t>
            </a:r>
          </a:p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Existe conocimiento previo</a:t>
            </a:r>
          </a:p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Se usará a fin de la demostración de su funcionamiento en producción</a:t>
            </a:r>
          </a:p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Plantear la posibilidad futura de integrar a la intranet de DUOC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497">
            <a:off x="16834234" y="1261377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2"/>
                </a:lnTo>
                <a:lnTo>
                  <a:pt x="0" y="1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8501" y="-18642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0"/>
                </a:lnTo>
                <a:lnTo>
                  <a:pt x="0" y="243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2737" y="116591"/>
            <a:ext cx="16495795" cy="183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8"/>
              </a:lnSpc>
            </a:pPr>
            <a:r>
              <a:rPr lang="en-US" sz="9426">
                <a:solidFill>
                  <a:srgbClr val="FFFC00"/>
                </a:solidFill>
                <a:latin typeface="Point"/>
                <a:ea typeface="Point"/>
                <a:cs typeface="Point"/>
                <a:sym typeface="Point"/>
              </a:rPr>
              <a:t>Preguntas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4160" y="2225071"/>
            <a:ext cx="15074486" cy="2022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4"/>
              </a:lnSpc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¿Qué beneficios tiene subir las memorias al repositorio para un estudiante?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2324" y="4228788"/>
            <a:ext cx="16678158" cy="465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4"/>
              </a:lnSpc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El publicar sus proyectos da ventajas:</a:t>
            </a:r>
          </a:p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Los usuarios pueden acceder al LinkedIn y dejar sus comentarios acerca del proyecto</a:t>
            </a:r>
          </a:p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Mejora su reputación profesional</a:t>
            </a:r>
          </a:p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Aumenta la red de contactos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497">
            <a:off x="16834234" y="1261377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2"/>
                </a:lnTo>
                <a:lnTo>
                  <a:pt x="0" y="1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8501" y="-18642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0"/>
                </a:lnTo>
                <a:lnTo>
                  <a:pt x="0" y="243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2737" y="116591"/>
            <a:ext cx="16495795" cy="183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8"/>
              </a:lnSpc>
            </a:pPr>
            <a:r>
              <a:rPr lang="en-US" sz="9426">
                <a:solidFill>
                  <a:srgbClr val="FFFC00"/>
                </a:solidFill>
                <a:latin typeface="Point"/>
                <a:ea typeface="Point"/>
                <a:cs typeface="Point"/>
                <a:sym typeface="Point"/>
              </a:rPr>
              <a:t>Preguntas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9885" y="2244433"/>
            <a:ext cx="16548646" cy="289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4"/>
              </a:lnSpc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¿Por qué juntar un sistema de reserva de eventos con memorias digitales cuando es posible separarlos?</a:t>
            </a:r>
          </a:p>
          <a:p>
            <a:pPr algn="ctr">
              <a:lnSpc>
                <a:spcPts val="691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32279" y="4895850"/>
            <a:ext cx="16923858" cy="3775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Acceso centralizado a más de un servicio del CITT</a:t>
            </a:r>
          </a:p>
          <a:p>
            <a:pPr algn="ctr" marL="1275959" indent="-637980" lvl="1">
              <a:lnSpc>
                <a:spcPts val="6914"/>
              </a:lnSpc>
              <a:buAutoNum type="arabicPeriod" startAt="1"/>
            </a:pPr>
            <a:r>
              <a:rPr lang="en-US" sz="5909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Cuando un usuario quiera iniciar un proyecto y utilizar el CITT, tiene la posibilidad de hallar referencias al instante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497">
            <a:off x="16834234" y="1261377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2"/>
                </a:lnTo>
                <a:lnTo>
                  <a:pt x="0" y="1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676" y="11545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1"/>
                </a:lnTo>
                <a:lnTo>
                  <a:pt x="0" y="24302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42226" y="2097018"/>
            <a:ext cx="12203548" cy="7139076"/>
          </a:xfrm>
          <a:custGeom>
            <a:avLst/>
            <a:gdLst/>
            <a:ahLst/>
            <a:cxnLst/>
            <a:rect r="r" b="b" t="t" l="l"/>
            <a:pathLst>
              <a:path h="7139076" w="12203548">
                <a:moveTo>
                  <a:pt x="0" y="0"/>
                </a:moveTo>
                <a:lnTo>
                  <a:pt x="12203548" y="0"/>
                </a:lnTo>
                <a:lnTo>
                  <a:pt x="12203548" y="7139076"/>
                </a:lnTo>
                <a:lnTo>
                  <a:pt x="0" y="71390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3578"/>
            <a:ext cx="16630315" cy="2209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58"/>
              </a:lnSpc>
            </a:pPr>
            <a:r>
              <a:rPr lang="en-US" sz="11331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MODELO DE DATOS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137" y="143578"/>
            <a:ext cx="16630315" cy="2209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58"/>
              </a:lnSpc>
            </a:pPr>
            <a:r>
              <a:rPr lang="en-US" sz="11331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¿A QUIÉNES IMPACTA?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68881" y="3749937"/>
            <a:ext cx="7215910" cy="95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2"/>
              </a:lnSpc>
            </a:pPr>
            <a:r>
              <a:rPr lang="en-US" sz="4916">
                <a:solidFill>
                  <a:srgbClr val="38B6FF"/>
                </a:solidFill>
                <a:latin typeface="Point"/>
                <a:ea typeface="Point"/>
                <a:cs typeface="Point"/>
                <a:sym typeface="Point"/>
              </a:rPr>
              <a:t>ALUMNOS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72132" y="3748563"/>
            <a:ext cx="7215910" cy="95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2"/>
              </a:lnSpc>
            </a:pPr>
            <a:r>
              <a:rPr lang="en-US" sz="4916">
                <a:solidFill>
                  <a:srgbClr val="38B6FF"/>
                </a:solidFill>
                <a:latin typeface="Point"/>
                <a:ea typeface="Point"/>
                <a:cs typeface="Point"/>
                <a:sym typeface="Point"/>
              </a:rPr>
              <a:t>COORDINACIÓN</a:t>
            </a:r>
            <a:r>
              <a:rPr lang="en-US" sz="4916">
                <a:solidFill>
                  <a:srgbClr val="38B6FF"/>
                </a:solidFill>
                <a:latin typeface="Point"/>
                <a:ea typeface="Point"/>
                <a:cs typeface="Point"/>
                <a:sym typeface="Point"/>
              </a:rPr>
              <a:t> CITT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0040" y="4767421"/>
            <a:ext cx="6604751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0"/>
              </a:lnSpc>
            </a:pPr>
            <a:r>
              <a:rPr lang="en-US" sz="3000" b="true">
                <a:solidFill>
                  <a:srgbClr val="E3A033"/>
                </a:solidFill>
                <a:latin typeface="Jura Bold"/>
                <a:ea typeface="Jura Bold"/>
                <a:cs typeface="Jura Bold"/>
                <a:sym typeface="Jura Bold"/>
              </a:rPr>
              <a:t>Sin</a:t>
            </a:r>
            <a:r>
              <a:rPr lang="en-US" sz="30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 un </a:t>
            </a:r>
            <a:r>
              <a:rPr lang="en-US" sz="3000" b="true">
                <a:solidFill>
                  <a:srgbClr val="E3A033"/>
                </a:solidFill>
                <a:latin typeface="Jura Bold"/>
                <a:ea typeface="Jura Bold"/>
                <a:cs typeface="Jura Bold"/>
                <a:sym typeface="Jura Bold"/>
              </a:rPr>
              <a:t>punto</a:t>
            </a:r>
            <a:r>
              <a:rPr lang="en-US" sz="30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 </a:t>
            </a:r>
            <a:r>
              <a:rPr lang="en-US" sz="30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de referencia para mantener la vara alta de</a:t>
            </a:r>
            <a:r>
              <a:rPr lang="en-US" sz="30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 </a:t>
            </a:r>
            <a:r>
              <a:rPr lang="en-US" sz="3000" b="true">
                <a:solidFill>
                  <a:srgbClr val="E3A033"/>
                </a:solidFill>
                <a:latin typeface="Jura Bold"/>
                <a:ea typeface="Jura Bold"/>
                <a:cs typeface="Jura Bold"/>
                <a:sym typeface="Jura Bold"/>
              </a:rPr>
              <a:t>calidad</a:t>
            </a:r>
            <a:r>
              <a:rPr lang="en-US" sz="30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62541" y="4767421"/>
            <a:ext cx="7118232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0"/>
              </a:lnSpc>
            </a:pPr>
            <a:r>
              <a:rPr lang="en-US" sz="30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Sin métodos de </a:t>
            </a:r>
            <a:r>
              <a:rPr lang="en-US" sz="3000" b="true">
                <a:solidFill>
                  <a:srgbClr val="E3A033"/>
                </a:solidFill>
                <a:latin typeface="Jura Bold"/>
                <a:ea typeface="Jura Bold"/>
                <a:cs typeface="Jura Bold"/>
                <a:sym typeface="Jura Bold"/>
              </a:rPr>
              <a:t>difusión</a:t>
            </a:r>
            <a:r>
              <a:rPr lang="en-US" sz="30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 de los </a:t>
            </a:r>
            <a:r>
              <a:rPr lang="en-US" sz="3000" b="true">
                <a:solidFill>
                  <a:srgbClr val="E3A033"/>
                </a:solidFill>
                <a:latin typeface="Jura Bold"/>
                <a:ea typeface="Jura Bold"/>
                <a:cs typeface="Jura Bold"/>
                <a:sym typeface="Jura Bold"/>
              </a:rPr>
              <a:t>eventos</a:t>
            </a:r>
            <a:r>
              <a:rPr lang="en-US" sz="30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 que organiza el CITT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93497">
            <a:off x="16834234" y="1261377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2"/>
                </a:lnTo>
                <a:lnTo>
                  <a:pt x="0" y="1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40722" y="5513139"/>
            <a:ext cx="3072228" cy="4192867"/>
          </a:xfrm>
          <a:custGeom>
            <a:avLst/>
            <a:gdLst/>
            <a:ahLst/>
            <a:cxnLst/>
            <a:rect r="r" b="b" t="t" l="l"/>
            <a:pathLst>
              <a:path h="4192867" w="3072228">
                <a:moveTo>
                  <a:pt x="0" y="0"/>
                </a:moveTo>
                <a:lnTo>
                  <a:pt x="3072228" y="0"/>
                </a:lnTo>
                <a:lnTo>
                  <a:pt x="3072228" y="4192866"/>
                </a:lnTo>
                <a:lnTo>
                  <a:pt x="0" y="4192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65443" y="6336760"/>
            <a:ext cx="4512429" cy="3255721"/>
          </a:xfrm>
          <a:custGeom>
            <a:avLst/>
            <a:gdLst/>
            <a:ahLst/>
            <a:cxnLst/>
            <a:rect r="r" b="b" t="t" l="l"/>
            <a:pathLst>
              <a:path h="3255721" w="4512429">
                <a:moveTo>
                  <a:pt x="0" y="0"/>
                </a:moveTo>
                <a:lnTo>
                  <a:pt x="4512428" y="0"/>
                </a:lnTo>
                <a:lnTo>
                  <a:pt x="4512428" y="3255721"/>
                </a:lnTo>
                <a:lnTo>
                  <a:pt x="0" y="3255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3337242" y="2912776"/>
            <a:ext cx="11052104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497">
            <a:off x="16437792" y="3076750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3"/>
                </a:lnTo>
                <a:lnTo>
                  <a:pt x="0" y="1671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8501" y="-18642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0"/>
                </a:lnTo>
                <a:lnTo>
                  <a:pt x="0" y="243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3505" y="-400050"/>
            <a:ext cx="16495795" cy="183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8"/>
              </a:lnSpc>
            </a:pPr>
            <a:r>
              <a:rPr lang="en-US" sz="9426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Cronograma </a:t>
            </a:r>
          </a:p>
        </p:txBody>
      </p:sp>
      <p:sp>
        <p:nvSpPr>
          <p:cNvPr name="AutoShape 5" id="5"/>
          <p:cNvSpPr/>
          <p:nvPr/>
        </p:nvSpPr>
        <p:spPr>
          <a:xfrm>
            <a:off x="1294628" y="9820281"/>
            <a:ext cx="16222676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6" id="6"/>
          <p:cNvSpPr/>
          <p:nvPr/>
        </p:nvSpPr>
        <p:spPr>
          <a:xfrm>
            <a:off x="1294628" y="1384529"/>
            <a:ext cx="16222676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695648" y="1470254"/>
            <a:ext cx="10896704" cy="8266136"/>
          </a:xfrm>
          <a:custGeom>
            <a:avLst/>
            <a:gdLst/>
            <a:ahLst/>
            <a:cxnLst/>
            <a:rect r="r" b="b" t="t" l="l"/>
            <a:pathLst>
              <a:path h="8266136" w="10896704">
                <a:moveTo>
                  <a:pt x="0" y="0"/>
                </a:moveTo>
                <a:lnTo>
                  <a:pt x="10896704" y="0"/>
                </a:lnTo>
                <a:lnTo>
                  <a:pt x="10896704" y="8266136"/>
                </a:lnTo>
                <a:lnTo>
                  <a:pt x="0" y="8266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79" r="-312" b="-279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137" y="143578"/>
            <a:ext cx="16630315" cy="388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58"/>
              </a:lnSpc>
            </a:pPr>
            <a:r>
              <a:rPr lang="en-US" sz="11331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NUESTRA SOLUCIÓN</a:t>
            </a:r>
          </a:p>
          <a:p>
            <a:pPr algn="ctr">
              <a:lnSpc>
                <a:spcPts val="13258"/>
              </a:lnSpc>
            </a:pPr>
            <a:r>
              <a:rPr lang="en-US" sz="11331">
                <a:solidFill>
                  <a:srgbClr val="000000"/>
                </a:solidFill>
                <a:latin typeface="Point"/>
                <a:ea typeface="Point"/>
                <a:cs typeface="Point"/>
                <a:sym typeface="Point"/>
              </a:rPr>
              <a:t> </a:t>
            </a:r>
            <a:r>
              <a:rPr lang="en-US" sz="11331">
                <a:solidFill>
                  <a:srgbClr val="E3A033"/>
                </a:solidFill>
                <a:latin typeface="Point"/>
                <a:ea typeface="Point"/>
                <a:cs typeface="Point"/>
                <a:sym typeface="Point"/>
              </a:rPr>
              <a:t>PLATAFORMA INTEGRAL 2 EN 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68881" y="4013066"/>
            <a:ext cx="7215910" cy="95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2"/>
              </a:lnSpc>
            </a:pPr>
            <a:r>
              <a:rPr lang="en-US" sz="4916">
                <a:solidFill>
                  <a:srgbClr val="38B6FF"/>
                </a:solidFill>
                <a:latin typeface="Point"/>
                <a:ea typeface="Point"/>
                <a:cs typeface="Point"/>
                <a:sym typeface="Point"/>
              </a:rPr>
              <a:t>REPOSITORIO DE MEMORIAS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84791" y="4013066"/>
            <a:ext cx="8893660" cy="95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2"/>
              </a:lnSpc>
            </a:pPr>
            <a:r>
              <a:rPr lang="en-US" sz="4916">
                <a:solidFill>
                  <a:srgbClr val="38B6FF"/>
                </a:solidFill>
                <a:latin typeface="Point"/>
                <a:ea typeface="Point"/>
                <a:cs typeface="Point"/>
                <a:sym typeface="Point"/>
              </a:rPr>
              <a:t>GESTIÓN DE HORARIOS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5324" y="5126755"/>
            <a:ext cx="6599467" cy="177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0"/>
              </a:lnSpc>
            </a:pPr>
            <a:r>
              <a:rPr lang="en-US" sz="3000" b="true">
                <a:solidFill>
                  <a:srgbClr val="E3A033"/>
                </a:solidFill>
                <a:latin typeface="Jura Bold"/>
                <a:ea typeface="Jura Bold"/>
                <a:cs typeface="Jura Bold"/>
                <a:sym typeface="Jura Bold"/>
              </a:rPr>
              <a:t>Biblioteca</a:t>
            </a:r>
            <a:r>
              <a:rPr lang="en-US" sz="30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 digital para preservar y consultar el </a:t>
            </a:r>
            <a:r>
              <a:rPr lang="en-US" sz="3000" b="true">
                <a:solidFill>
                  <a:srgbClr val="E3A033"/>
                </a:solidFill>
                <a:latin typeface="Jura Bold"/>
                <a:ea typeface="Jura Bold"/>
                <a:cs typeface="Jura Bold"/>
                <a:sym typeface="Jura Bold"/>
              </a:rPr>
              <a:t>capital intelectual.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45637" y="4945246"/>
            <a:ext cx="7020554" cy="177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0"/>
              </a:lnSpc>
            </a:pPr>
            <a:r>
              <a:rPr lang="en-US" sz="3000" b="true">
                <a:solidFill>
                  <a:srgbClr val="E3A033"/>
                </a:solidFill>
                <a:latin typeface="Jura Bold"/>
                <a:ea typeface="Jura Bold"/>
                <a:cs typeface="Jura Bold"/>
                <a:sym typeface="Jura Bold"/>
              </a:rPr>
              <a:t>Transforma</a:t>
            </a:r>
            <a:r>
              <a:rPr lang="en-US" sz="30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 el uso de espacios en datos reales para la toma de decisiones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584131">
            <a:off x="13794143" y="6351848"/>
            <a:ext cx="2483760" cy="2483760"/>
          </a:xfrm>
          <a:custGeom>
            <a:avLst/>
            <a:gdLst/>
            <a:ahLst/>
            <a:cxnLst/>
            <a:rect r="r" b="b" t="t" l="l"/>
            <a:pathLst>
              <a:path h="2483760" w="2483760">
                <a:moveTo>
                  <a:pt x="0" y="0"/>
                </a:moveTo>
                <a:lnTo>
                  <a:pt x="2483760" y="0"/>
                </a:lnTo>
                <a:lnTo>
                  <a:pt x="2483760" y="2483760"/>
                </a:lnTo>
                <a:lnTo>
                  <a:pt x="0" y="2483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88654" y="7593728"/>
            <a:ext cx="4776364" cy="2280714"/>
          </a:xfrm>
          <a:custGeom>
            <a:avLst/>
            <a:gdLst/>
            <a:ahLst/>
            <a:cxnLst/>
            <a:rect r="r" b="b" t="t" l="l"/>
            <a:pathLst>
              <a:path h="2280714" w="4776364">
                <a:moveTo>
                  <a:pt x="0" y="0"/>
                </a:moveTo>
                <a:lnTo>
                  <a:pt x="4776364" y="0"/>
                </a:lnTo>
                <a:lnTo>
                  <a:pt x="4776364" y="2280714"/>
                </a:lnTo>
                <a:lnTo>
                  <a:pt x="0" y="22807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337242" y="2393816"/>
            <a:ext cx="11052104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Freeform 10" id="10"/>
          <p:cNvSpPr/>
          <p:nvPr/>
        </p:nvSpPr>
        <p:spPr>
          <a:xfrm flipH="false" flipV="false" rot="-193497">
            <a:off x="16742640" y="494939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3"/>
                </a:lnTo>
                <a:lnTo>
                  <a:pt x="0" y="16712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137" y="143578"/>
            <a:ext cx="16630315" cy="220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58"/>
              </a:lnSpc>
            </a:pPr>
            <a:r>
              <a:rPr lang="en-US" sz="11331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RESULTADOS DEL PROYECTO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93497">
            <a:off x="16742640" y="494939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3"/>
                </a:lnTo>
                <a:lnTo>
                  <a:pt x="0" y="1671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8676" y="11545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1"/>
                </a:lnTo>
                <a:lnTo>
                  <a:pt x="0" y="24302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337242" y="9929322"/>
            <a:ext cx="11052104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6" id="6"/>
          <p:cNvSpPr txBox="true"/>
          <p:nvPr/>
        </p:nvSpPr>
        <p:spPr>
          <a:xfrm rot="0">
            <a:off x="2332338" y="3329907"/>
            <a:ext cx="13623325" cy="475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4"/>
              </a:lnSpc>
            </a:pPr>
            <a:r>
              <a:rPr lang="en-US" sz="4800" b="tru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Prototipo funcional tipo TRL 3:</a:t>
            </a:r>
          </a:p>
          <a:p>
            <a:pPr algn="ctr" marL="1036320" indent="-518160" lvl="1">
              <a:lnSpc>
                <a:spcPts val="7584"/>
              </a:lnSpc>
              <a:buAutoNum type="arabicPeriod" startAt="1"/>
            </a:pPr>
            <a:r>
              <a:rPr lang="en-US" b="true" sz="4800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Frontend web</a:t>
            </a:r>
          </a:p>
          <a:p>
            <a:pPr algn="ctr" marL="1036320" indent="-518160" lvl="1">
              <a:lnSpc>
                <a:spcPts val="7584"/>
              </a:lnSpc>
              <a:buAutoNum type="arabicPeriod" startAt="1"/>
            </a:pPr>
            <a:r>
              <a:rPr lang="en-US" b="true" sz="4800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Backend</a:t>
            </a:r>
          </a:p>
          <a:p>
            <a:pPr algn="ctr" marL="1036320" indent="-518160" lvl="1">
              <a:lnSpc>
                <a:spcPts val="7584"/>
              </a:lnSpc>
              <a:buAutoNum type="arabicPeriod" startAt="1"/>
            </a:pPr>
            <a:r>
              <a:rPr lang="en-US" b="true" sz="4800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Modelo de datos</a:t>
            </a:r>
          </a:p>
          <a:p>
            <a:pPr algn="ctr">
              <a:lnSpc>
                <a:spcPts val="7584"/>
              </a:lnSpc>
            </a:pPr>
          </a:p>
        </p:txBody>
      </p:sp>
      <p:sp>
        <p:nvSpPr>
          <p:cNvPr name="AutoShape 7" id="7"/>
          <p:cNvSpPr/>
          <p:nvPr/>
        </p:nvSpPr>
        <p:spPr>
          <a:xfrm>
            <a:off x="3337242" y="2393816"/>
            <a:ext cx="11052104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137" y="143578"/>
            <a:ext cx="16630315" cy="220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58"/>
              </a:lnSpc>
            </a:pPr>
            <a:r>
              <a:rPr lang="en-US" sz="11331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PROTOTIPO FUNCIONAL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93497">
            <a:off x="16742640" y="494939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3"/>
                </a:lnTo>
                <a:lnTo>
                  <a:pt x="0" y="1671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8676" y="11545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1"/>
                </a:lnTo>
                <a:lnTo>
                  <a:pt x="0" y="24302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337242" y="9929322"/>
            <a:ext cx="11052104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367548" y="2193964"/>
            <a:ext cx="12991492" cy="7307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137" y="143578"/>
            <a:ext cx="16630315" cy="220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58"/>
              </a:lnSpc>
            </a:pPr>
            <a:r>
              <a:rPr lang="en-US" sz="11331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PROTOTIPO FUNCIONAL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93497">
            <a:off x="16742640" y="494939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3"/>
                </a:lnTo>
                <a:lnTo>
                  <a:pt x="0" y="1671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8676" y="11545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1"/>
                </a:lnTo>
                <a:lnTo>
                  <a:pt x="0" y="24302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337242" y="9929322"/>
            <a:ext cx="11052104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262910" y="2193964"/>
            <a:ext cx="13200768" cy="7425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137" y="143578"/>
            <a:ext cx="16630315" cy="220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58"/>
              </a:lnSpc>
            </a:pPr>
            <a:r>
              <a:rPr lang="en-US" sz="11331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PROTOTIPO FUNCIONAL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93497">
            <a:off x="16742640" y="494939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3"/>
                </a:lnTo>
                <a:lnTo>
                  <a:pt x="0" y="1671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8676" y="11545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1"/>
                </a:lnTo>
                <a:lnTo>
                  <a:pt x="0" y="24302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337242" y="9929322"/>
            <a:ext cx="11052104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371800" y="2348927"/>
            <a:ext cx="12633159" cy="7106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497">
            <a:off x="16834234" y="1261377"/>
            <a:ext cx="1033320" cy="1671283"/>
          </a:xfrm>
          <a:custGeom>
            <a:avLst/>
            <a:gdLst/>
            <a:ahLst/>
            <a:cxnLst/>
            <a:rect r="r" b="b" t="t" l="l"/>
            <a:pathLst>
              <a:path h="1671283" w="1033320">
                <a:moveTo>
                  <a:pt x="0" y="0"/>
                </a:moveTo>
                <a:lnTo>
                  <a:pt x="1033320" y="0"/>
                </a:lnTo>
                <a:lnTo>
                  <a:pt x="1033320" y="1671282"/>
                </a:lnTo>
                <a:lnTo>
                  <a:pt x="0" y="1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676" y="115455"/>
            <a:ext cx="2430251" cy="2430251"/>
          </a:xfrm>
          <a:custGeom>
            <a:avLst/>
            <a:gdLst/>
            <a:ahLst/>
            <a:cxnLst/>
            <a:rect r="r" b="b" t="t" l="l"/>
            <a:pathLst>
              <a:path h="2430251" w="2430251">
                <a:moveTo>
                  <a:pt x="0" y="0"/>
                </a:moveTo>
                <a:lnTo>
                  <a:pt x="2430251" y="0"/>
                </a:lnTo>
                <a:lnTo>
                  <a:pt x="2430251" y="2430251"/>
                </a:lnTo>
                <a:lnTo>
                  <a:pt x="0" y="24302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7194" y="394165"/>
            <a:ext cx="16742630" cy="3031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2"/>
              </a:lnSpc>
            </a:pPr>
            <a:r>
              <a:rPr lang="en-US" sz="8822">
                <a:solidFill>
                  <a:srgbClr val="FFFFFF"/>
                </a:solidFill>
                <a:latin typeface="Point"/>
                <a:ea typeface="Point"/>
                <a:cs typeface="Point"/>
                <a:sym typeface="Point"/>
              </a:rPr>
              <a:t>ARQUITECTURA Y STACK TECNOLÓGICO</a:t>
            </a:r>
          </a:p>
          <a:p>
            <a:pPr algn="ctr">
              <a:lnSpc>
                <a:spcPts val="1032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398005" y="4064140"/>
            <a:ext cx="9332064" cy="3312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6"/>
              </a:lnSpc>
            </a:pPr>
            <a:r>
              <a:rPr lang="en-US" b="true" sz="4200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Web Front-end:</a:t>
            </a:r>
          </a:p>
          <a:p>
            <a:pPr algn="ctr">
              <a:lnSpc>
                <a:spcPts val="6636"/>
              </a:lnSpc>
            </a:pPr>
            <a:r>
              <a:rPr lang="en-US" b="true" sz="4200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JavaScript, HTML5, CSS3, </a:t>
            </a:r>
          </a:p>
          <a:p>
            <a:pPr algn="ctr">
              <a:lnSpc>
                <a:spcPts val="6636"/>
              </a:lnSpc>
            </a:pPr>
            <a:r>
              <a:rPr lang="en-US" b="true" sz="4200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Ionic + Angular Framework</a:t>
            </a:r>
          </a:p>
          <a:p>
            <a:pPr algn="ctr">
              <a:lnSpc>
                <a:spcPts val="663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14004" y="3742049"/>
            <a:ext cx="3796068" cy="1285918"/>
          </a:xfrm>
          <a:custGeom>
            <a:avLst/>
            <a:gdLst/>
            <a:ahLst/>
            <a:cxnLst/>
            <a:rect r="r" b="b" t="t" l="l"/>
            <a:pathLst>
              <a:path h="1285918" w="3796068">
                <a:moveTo>
                  <a:pt x="0" y="0"/>
                </a:moveTo>
                <a:lnTo>
                  <a:pt x="3796068" y="0"/>
                </a:lnTo>
                <a:lnTo>
                  <a:pt x="3796068" y="1285918"/>
                </a:lnTo>
                <a:lnTo>
                  <a:pt x="0" y="12859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22905" y="5801119"/>
            <a:ext cx="2178265" cy="2178265"/>
          </a:xfrm>
          <a:custGeom>
            <a:avLst/>
            <a:gdLst/>
            <a:ahLst/>
            <a:cxnLst/>
            <a:rect r="r" b="b" t="t" l="l"/>
            <a:pathLst>
              <a:path h="2178265" w="2178265">
                <a:moveTo>
                  <a:pt x="0" y="0"/>
                </a:moveTo>
                <a:lnTo>
                  <a:pt x="2178265" y="0"/>
                </a:lnTo>
                <a:lnTo>
                  <a:pt x="2178265" y="2178265"/>
                </a:lnTo>
                <a:lnTo>
                  <a:pt x="0" y="21782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4021008" y="2936017"/>
            <a:ext cx="9575001" cy="0"/>
          </a:xfrm>
          <a:prstGeom prst="line">
            <a:avLst/>
          </a:prstGeom>
          <a:ln cap="flat" w="95250">
            <a:solidFill>
              <a:srgbClr val="2563EB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DAG5KTNVF9A</dc:identifier>
  <dcterms:modified xsi:type="dcterms:W3CDTF">2011-08-01T06:04:30Z</dcterms:modified>
  <cp:revision>1</cp:revision>
  <dc:title>Capstone 004D (Presentación)</dc:title>
</cp:coreProperties>
</file>